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audio1.bin" ContentType="audio/unknown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5" r:id="rId2"/>
    <p:sldMasterId id="2147483724" r:id="rId3"/>
    <p:sldMasterId id="2147483736" r:id="rId4"/>
  </p:sldMasterIdLst>
  <p:notesMasterIdLst>
    <p:notesMasterId r:id="rId34"/>
  </p:notesMasterIdLst>
  <p:sldIdLst>
    <p:sldId id="344" r:id="rId5"/>
    <p:sldId id="261" r:id="rId6"/>
    <p:sldId id="346" r:id="rId7"/>
    <p:sldId id="347" r:id="rId8"/>
    <p:sldId id="275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48" r:id="rId21"/>
    <p:sldId id="333" r:id="rId22"/>
    <p:sldId id="335" r:id="rId23"/>
    <p:sldId id="336" r:id="rId24"/>
    <p:sldId id="315" r:id="rId25"/>
    <p:sldId id="338" r:id="rId26"/>
    <p:sldId id="339" r:id="rId27"/>
    <p:sldId id="340" r:id="rId28"/>
    <p:sldId id="341" r:id="rId29"/>
    <p:sldId id="342" r:id="rId30"/>
    <p:sldId id="343" r:id="rId31"/>
    <p:sldId id="284" r:id="rId32"/>
    <p:sldId id="34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38F04"/>
    <a:srgbClr val="CC0B12"/>
    <a:srgbClr val="06FD07"/>
    <a:srgbClr val="C06DFD"/>
    <a:srgbClr val="E71AFD"/>
    <a:srgbClr val="FDE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9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A319CB-CC33-BA4B-AF93-B430836C5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E1CED6-B773-6C42-8B7B-4101D88C0C3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96731A-E5FB-CD45-BBB6-7F46A4D0F84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98EC29-5581-3045-ACDD-0AA95E1E5A9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D921B3-2D0C-2946-981E-E9D5BDF7685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07A883-FC23-9C44-ABF8-789916DE558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96C99B-FE65-5E47-8CAF-662565D05A89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Any kind of preaching is tough today!</a:t>
            </a:r>
          </a:p>
          <a:p>
            <a:r>
              <a:rPr lang="en-US"/>
              <a:t>Yet it still has inherent authority and power when it preaches God’s Word!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F8D3AB-F08D-464B-A963-617A6EDE0B5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EBCE2C-4EBA-E842-84EE-446F2CA713A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0B48E9-30A7-3349-9DDA-29E6F9903DC4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15BEC1-18DA-1945-A040-BE9A60D63D69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10C8DD-1C81-B149-B4A1-F20F68FC30A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F88816-76D8-6641-A859-E9DABB64EF4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E7802A-DA0C-4A48-82C9-DF49BEFBEFC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4C0A42-D3BB-1B4E-B69F-E51D3D1F74E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1F0341-7CA6-8D47-B958-26B056ED560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30783E-102B-1E41-A265-E12516083D03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05B7B6-4FD6-DA49-9D5D-BCB45CB29FBB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66BAF7-D9EC-E743-8637-53134C69A6CB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Homiletics</a:t>
            </a:r>
            <a:r>
              <a:rPr lang="en-US" baseline="0">
                <a:latin typeface="Arial" charset="0"/>
                <a:ea typeface="MS PGothic" charset="0"/>
              </a:rPr>
              <a:t> (Preaching) in Indonesian</a:t>
            </a:r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F94D7A-2AF7-3347-B110-BD5177CDB4F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98F838-300A-8549-AA9B-B1C59FA7EFC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C3BED3-AC2F-BD48-95EC-F73266DD336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90E2A8-FA82-C340-85DE-0A7B15C22992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9F0847-0999-8640-87C5-3C7F9D5B72AB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994272-F302-5046-881B-5F69783D6B5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240B44-6047-484C-9A79-42C709C47F0B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CD64-432A-3944-B96B-7AB48212D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8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CF5B-D470-6E4D-AE7E-47AA10927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B855-2ACD-1340-AAF3-9C4A4374F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8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4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E2C4E25-B0C8-F441-9B0F-143A2E3ABE57}" type="datetimeFigureOut">
              <a:rPr lang="en-US"/>
              <a:pPr>
                <a:defRPr/>
              </a:pPr>
              <a:t>4/9/16</a:t>
            </a:fld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D398906-A11E-5C4F-85F8-E39D24A5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5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D8B4-E4C1-D542-A007-603823E1AFF4}" type="datetimeFigureOut">
              <a:rPr lang="en-US"/>
              <a:pPr>
                <a:defRPr/>
              </a:pPr>
              <a:t>4/9/16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91B4-783A-2E4E-BE26-CFE8C30DC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2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99395-D0EE-544F-93C3-E5CA43F4EB8B}" type="datetimeFigureOut">
              <a:rPr lang="en-US"/>
              <a:pPr>
                <a:defRPr/>
              </a:pPr>
              <a:t>4/9/16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BAA0-E08D-5B41-B0F9-32913B3FE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11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F7A4-5163-9543-9181-CECED3FF1EE8}" type="datetimeFigureOut">
              <a:rPr lang="en-US"/>
              <a:pPr>
                <a:defRPr/>
              </a:pPr>
              <a:t>4/9/16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83349-952D-F448-BCE1-5895AAD8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3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DBD2-9EB8-E149-B10C-778D7D0E8843}" type="datetimeFigureOut">
              <a:rPr lang="en-US"/>
              <a:pPr>
                <a:defRPr/>
              </a:pPr>
              <a:t>4/9/16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86FB-C997-3D41-BE33-94E90C83F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1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F53E-D39A-F547-89BA-CCF17AA67A50}" type="datetimeFigureOut">
              <a:rPr lang="en-US"/>
              <a:pPr>
                <a:defRPr/>
              </a:pPr>
              <a:t>4/9/16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4008-0C24-0544-A5FD-310E0714F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9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DE48-58F6-FE4F-BE25-5EAB07B556F1}" type="datetimeFigureOut">
              <a:rPr lang="en-US"/>
              <a:pPr>
                <a:defRPr/>
              </a:pPr>
              <a:t>4/9/16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2A25E-545A-4D45-8F73-DCD269AF8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43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1D9E-3C6B-B34C-8D3F-655C1663F391}" type="datetimeFigureOut">
              <a:rPr lang="en-US"/>
              <a:pPr>
                <a:defRPr/>
              </a:pPr>
              <a:t>4/9/16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8D30E-BA34-D04D-9006-ACFBF35B5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1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932E-093C-5447-8D23-EF35743A4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28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8089-35D4-BB4C-AE60-5DF13BD91510}" type="datetimeFigureOut">
              <a:rPr lang="en-US"/>
              <a:pPr>
                <a:defRPr/>
              </a:pPr>
              <a:t>4/9/16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C46EE-621A-D342-8548-A0DF0934C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13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456B-C48E-174D-A820-FD6851C3127A}" type="datetimeFigureOut">
              <a:rPr lang="en-US"/>
              <a:pPr>
                <a:defRPr/>
              </a:pPr>
              <a:t>4/9/16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F47E-F8B2-DA46-BFB6-93299EE2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61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5057-7947-4240-AAC2-445CD4279796}" type="datetimeFigureOut">
              <a:rPr lang="en-US"/>
              <a:pPr>
                <a:defRPr/>
              </a:pPr>
              <a:t>4/9/16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AE0F-F210-104E-B271-D5A4125E8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56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963E0BD1-912D-EF45-9A80-2E7F3A8B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9386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3EA910F8-300F-2D40-8741-24EFE0D67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938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72959585-C998-2F40-8D0E-D320D8B7A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1648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33267DAF-2D4A-F049-98ED-3DE93BD55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571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0B52F1AB-1D29-7E42-AC90-2B94D062E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834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3788A86F-A434-9843-9226-431B25935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62453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55B31B62-1433-534E-98D1-F75B056C7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184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62CAD-F4E7-6F40-AE72-22DF6F4F3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55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A3371D9F-8A5E-684F-92CD-3E1FCFB0E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444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E937B482-A91F-DC4A-81D3-1C690BE21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8542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CE4DD275-C1B2-B84F-9197-D421D880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011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5A79FBA1-2092-914E-8C78-20EB25FC0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32432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50233-97D9-F340-BE5D-5B522F454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06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024B-0426-A04B-93ED-01417B66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2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DB00-C2E6-EF41-9C73-9C11CFA8B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30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2CA7D-6AA1-AE48-B6F3-FC373EC03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2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85B6-2162-8F4D-8F60-141B07D8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19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948CC-ECD3-4240-A11D-B3702EF55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F3425-21A0-7C44-A495-03E3DE59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0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C919-CF93-474F-85AA-757046D8B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81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3973C-294B-1A43-9820-8C76096B2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7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5432-48E1-5145-889B-2A76E1B6B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50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DC73-5F46-2140-A6FE-C893BBD7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72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F67E-00C8-D947-B8B6-B93A7255C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8B2E-EB49-4047-8994-DAD9AE8A4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9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44A2D-0E5E-8645-AC4C-DE41CD4FB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F8651-E1AB-C548-8A55-76963B829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2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981A3-C05E-104F-8187-F971EA2E4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F308F-928E-334D-8DA6-6DFA91D1A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8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EC159B9-A21A-DF4A-BA8A-27E20B657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Osak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Osak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Osak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63491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2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3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F276491-4B3A-3340-B0F6-0E9B6F390134}" type="datetimeFigureOut">
              <a:rPr lang="en-US"/>
              <a:pPr>
                <a:defRPr/>
              </a:pPr>
              <a:t>4/9/16</a:t>
            </a:fld>
            <a:endParaRPr lang="en-US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EB49CAD-18D9-A040-8C3B-4F9918ACD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24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cs typeface="MS PGothic" charset="0"/>
              </a:endParaRPr>
            </a:p>
          </p:txBody>
        </p:sp>
        <p:sp>
          <p:nvSpPr>
            <p:cNvPr id="9524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cs typeface="MS PGothic" charset="0"/>
              </a:endParaRPr>
            </a:p>
          </p:txBody>
        </p:sp>
        <p:sp>
          <p:nvSpPr>
            <p:cNvPr id="9524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cs typeface="MS PGothic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MS PGothic" charset="0"/>
              </a:defRPr>
            </a:lvl1pPr>
          </a:lstStyle>
          <a:p>
            <a:fld id="{C2E9A153-F284-C44B-863D-E955F8393FA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9A9DF301-56A6-1948-B053-2153DD7B4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audio" Target="../media/audio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ISCBG032"/>
          <p:cNvPicPr>
            <a:picLocks noChangeAspect="1" noChangeArrowheads="1"/>
          </p:cNvPicPr>
          <p:nvPr/>
        </p:nvPicPr>
        <p:blipFill>
          <a:blip r:embed="rId3">
            <a:lum bright="-6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05800" cy="5334000"/>
          </a:xfrm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11700" dirty="0" err="1" smtClean="0">
                <a:cs typeface="+mj-cs"/>
              </a:rPr>
              <a:t>Homiletik</a:t>
            </a:r>
            <a:r>
              <a:rPr lang="en-US" sz="11700" dirty="0" smtClean="0">
                <a:cs typeface="+mj-cs"/>
              </a:rPr>
              <a:t>:</a:t>
            </a:r>
            <a:br>
              <a:rPr lang="en-US" sz="11700" dirty="0" smtClean="0">
                <a:cs typeface="+mj-cs"/>
              </a:rPr>
            </a:br>
            <a:r>
              <a:rPr lang="en-US" sz="6600" i="1" dirty="0" err="1" smtClean="0">
                <a:cs typeface="+mj-cs"/>
              </a:rPr>
              <a:t>Kepandaian</a:t>
            </a:r>
            <a:r>
              <a:rPr lang="en-US" sz="6600" i="1" dirty="0" smtClean="0">
                <a:cs typeface="+mj-cs"/>
              </a:rPr>
              <a:t> </a:t>
            </a:r>
            <a:r>
              <a:rPr lang="en-US" sz="6600" i="1" dirty="0" err="1" smtClean="0">
                <a:cs typeface="+mj-cs"/>
              </a:rPr>
              <a:t>Berkhotbah</a:t>
            </a:r>
            <a:r>
              <a:rPr lang="en-US" sz="6600" i="1" dirty="0" smtClean="0">
                <a:cs typeface="+mj-cs"/>
              </a:rPr>
              <a:t> </a:t>
            </a:r>
            <a:r>
              <a:rPr lang="en-US" sz="6600" i="1" dirty="0" err="1">
                <a:solidFill>
                  <a:srgbClr val="FFFF00"/>
                </a:solidFill>
              </a:rPr>
              <a:t>Ekspositori</a:t>
            </a:r>
            <a:r>
              <a:rPr lang="en-US" sz="6600" i="1" dirty="0">
                <a:solidFill>
                  <a:srgbClr val="FFFF00"/>
                </a:solidFill>
              </a:rPr>
              <a:t> </a:t>
            </a:r>
            <a:r>
              <a:rPr lang="en-US" sz="6600" i="1" dirty="0" smtClean="0">
                <a:solidFill>
                  <a:srgbClr val="FFFF00"/>
                </a:solidFill>
              </a:rPr>
              <a:t>(</a:t>
            </a:r>
            <a:r>
              <a:rPr lang="en-US" sz="6600" i="1" dirty="0" smtClean="0">
                <a:solidFill>
                  <a:srgbClr val="FFFF00"/>
                </a:solidFill>
                <a:cs typeface="+mj-cs"/>
              </a:rPr>
              <a:t>Cara </a:t>
            </a:r>
            <a:r>
              <a:rPr lang="en-US" sz="6600" i="1" dirty="0" err="1" smtClean="0">
                <a:solidFill>
                  <a:srgbClr val="FFFF00"/>
                </a:solidFill>
                <a:cs typeface="+mj-cs"/>
              </a:rPr>
              <a:t>Penjelasan</a:t>
            </a:r>
            <a:r>
              <a:rPr lang="en-US" sz="6600" i="1" dirty="0" smtClean="0">
                <a:solidFill>
                  <a:srgbClr val="FFFF00"/>
                </a:solidFill>
                <a:cs typeface="+mj-cs"/>
              </a:rPr>
              <a:t>)</a:t>
            </a:r>
            <a:endParaRPr lang="en-US" dirty="0" smtClean="0">
              <a:solidFill>
                <a:srgbClr val="FFFF00"/>
              </a:solidFill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438271"/>
            <a:ext cx="9144000" cy="430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C06DFD"/>
                </a:solidFill>
                <a:latin typeface="Times New Roman" charset="0"/>
                <a:ea typeface="ＭＳ Ｐゴシック" charset="-128"/>
                <a:cs typeface="+mn-cs"/>
              </a:rPr>
              <a:t>Alur</a:t>
            </a:r>
            <a:r>
              <a:rPr lang="en-US" sz="4400" b="1" dirty="0">
                <a:solidFill>
                  <a:srgbClr val="C06DFD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400" b="1" dirty="0" err="1">
                <a:solidFill>
                  <a:srgbClr val="C06DFD"/>
                </a:solidFill>
                <a:latin typeface="Times New Roman" charset="0"/>
                <a:ea typeface="ＭＳ Ｐゴシック" charset="-128"/>
                <a:cs typeface="+mn-cs"/>
              </a:rPr>
              <a:t>dan</a:t>
            </a:r>
            <a:r>
              <a:rPr lang="en-US" sz="4400" b="1" dirty="0">
                <a:solidFill>
                  <a:srgbClr val="C06DFD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400" b="1" dirty="0" err="1">
                <a:solidFill>
                  <a:srgbClr val="C06DFD"/>
                </a:solidFill>
                <a:latin typeface="Times New Roman" charset="0"/>
                <a:ea typeface="ＭＳ Ｐゴシック" charset="-128"/>
                <a:cs typeface="+mn-cs"/>
              </a:rPr>
              <a:t>Arah</a:t>
            </a:r>
            <a:endParaRPr lang="en-US" sz="4400" b="1" dirty="0">
              <a:solidFill>
                <a:srgbClr val="C06DFD"/>
              </a:solidFill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Liefeld</a:t>
            </a:r>
            <a:r>
              <a:rPr lang="en-US" sz="3200" b="1" dirty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hal</a:t>
            </a:r>
            <a:r>
              <a:rPr lang="en-US" sz="3200" b="1" dirty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. 6-7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Ciri-Ciri</a:t>
            </a:r>
            <a:r>
              <a:rPr lang="en-US" sz="48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Eksposisi</a:t>
            </a:r>
            <a:endParaRPr lang="en-US" sz="4800" b="1" dirty="0" smtClean="0">
              <a:cs typeface="+mj-cs"/>
            </a:endParaRP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457200" y="4038600"/>
            <a:ext cx="2602632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57200" y="4443680"/>
            <a:ext cx="26026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Pemikiran</a:t>
            </a:r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Teks</a:t>
            </a:r>
            <a:endParaRPr lang="en-US" sz="4000" b="1" dirty="0">
              <a:solidFill>
                <a:schemeClr val="bg1"/>
              </a:solidFill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2608385" y="1957753"/>
            <a:ext cx="6324600" cy="1915529"/>
          </a:xfrm>
          <a:prstGeom prst="wedgeRectCallout">
            <a:avLst>
              <a:gd name="adj1" fmla="val -59222"/>
              <a:gd name="adj2" fmla="val 82569"/>
            </a:avLst>
          </a:prstGeom>
          <a:solidFill>
            <a:srgbClr val="C06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2590799" y="2057400"/>
            <a:ext cx="67902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/>
              <a:t>I.   </a:t>
            </a:r>
            <a:r>
              <a:rPr lang="en-US" sz="2800" b="1" dirty="0" err="1" smtClean="0"/>
              <a:t>Berkaitan</a:t>
            </a:r>
            <a:r>
              <a:rPr lang="en-US" sz="2800" b="1" dirty="0" smtClean="0"/>
              <a:t> </a:t>
            </a:r>
            <a:r>
              <a:rPr lang="en-US" sz="2800" b="1" dirty="0" err="1"/>
              <a:t>dgn</a:t>
            </a:r>
            <a:r>
              <a:rPr lang="en-US" sz="2800" b="1" dirty="0"/>
              <a:t> </a:t>
            </a:r>
            <a:r>
              <a:rPr lang="en-US" sz="2800" b="1" dirty="0" err="1" smtClean="0"/>
              <a:t>Pemikiran</a:t>
            </a:r>
            <a:r>
              <a:rPr lang="en-US" sz="2800" b="1" dirty="0" smtClean="0"/>
              <a:t> </a:t>
            </a:r>
            <a:r>
              <a:rPr lang="en-US" sz="2800" b="1" dirty="0" err="1"/>
              <a:t>Utama</a:t>
            </a:r>
            <a:endParaRPr lang="en-US" sz="2800" b="1" dirty="0"/>
          </a:p>
          <a:p>
            <a:r>
              <a:rPr lang="en-US" sz="2800" b="1" dirty="0"/>
              <a:t>II.  </a:t>
            </a:r>
            <a:r>
              <a:rPr lang="en-US" sz="2800" b="1" dirty="0" err="1" smtClean="0"/>
              <a:t>Berkaitan</a:t>
            </a:r>
            <a:r>
              <a:rPr lang="en-US" sz="2800" b="1" dirty="0" smtClean="0"/>
              <a:t> </a:t>
            </a:r>
            <a:r>
              <a:rPr lang="en-US" sz="2800" b="1" dirty="0" err="1"/>
              <a:t>dgn</a:t>
            </a:r>
            <a:r>
              <a:rPr lang="en-US" sz="2800" b="1" dirty="0"/>
              <a:t> </a:t>
            </a:r>
            <a:r>
              <a:rPr lang="en-US" sz="2800" b="1" dirty="0" err="1" smtClean="0"/>
              <a:t>Pemikiran</a:t>
            </a:r>
            <a:r>
              <a:rPr lang="en-US" sz="2800" b="1" dirty="0" smtClean="0"/>
              <a:t> </a:t>
            </a:r>
            <a:r>
              <a:rPr lang="en-US" sz="2800" b="1" dirty="0" err="1"/>
              <a:t>Utama</a:t>
            </a:r>
            <a:endParaRPr lang="en-US" sz="2800" b="1" dirty="0"/>
          </a:p>
          <a:p>
            <a:r>
              <a:rPr lang="en-US" sz="2800" b="1" dirty="0"/>
              <a:t>III. </a:t>
            </a:r>
            <a:r>
              <a:rPr lang="en-US" sz="2800" b="1" dirty="0" err="1"/>
              <a:t>Berkaitan</a:t>
            </a:r>
            <a:r>
              <a:rPr lang="en-US" sz="2800" b="1" dirty="0"/>
              <a:t> </a:t>
            </a:r>
            <a:r>
              <a:rPr lang="en-US" sz="2800" b="1" dirty="0" err="1"/>
              <a:t>dgn</a:t>
            </a:r>
            <a:r>
              <a:rPr lang="en-US" sz="2800" b="1" dirty="0"/>
              <a:t> </a:t>
            </a:r>
            <a:r>
              <a:rPr lang="en-US" sz="2800" b="1" dirty="0" err="1"/>
              <a:t>Pemikiran</a:t>
            </a:r>
            <a:r>
              <a:rPr lang="en-US" sz="2800" b="1" dirty="0"/>
              <a:t> </a:t>
            </a:r>
            <a:r>
              <a:rPr lang="en-US" sz="2800" b="1" dirty="0" err="1"/>
              <a:t>Utama</a:t>
            </a:r>
            <a:endParaRPr lang="en-US" sz="2800" b="1" dirty="0"/>
          </a:p>
          <a:p>
            <a:r>
              <a:rPr lang="en-US" sz="2800" b="1" dirty="0" err="1" smtClean="0"/>
              <a:t>Pemikiran</a:t>
            </a:r>
            <a:r>
              <a:rPr lang="en-US" sz="2800" b="1" dirty="0" smtClean="0"/>
              <a:t> </a:t>
            </a:r>
            <a:r>
              <a:rPr lang="en-US" sz="2800" b="1" dirty="0" err="1"/>
              <a:t>Utama</a:t>
            </a:r>
            <a:r>
              <a:rPr lang="en-US" sz="2800" b="1" dirty="0"/>
              <a:t> </a:t>
            </a:r>
            <a:r>
              <a:rPr lang="en-US" sz="2800" b="1" dirty="0" err="1"/>
              <a:t>dinyatakan</a:t>
            </a:r>
            <a:endParaRPr lang="en-US" sz="2800" b="1" dirty="0"/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8594725" y="76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  <p:bldP spid="440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06FD07"/>
                </a:solidFill>
                <a:latin typeface="Times New Roman" charset="0"/>
                <a:ea typeface="ＭＳ Ｐゴシック" charset="-128"/>
                <a:cs typeface="+mn-cs"/>
              </a:rPr>
              <a:t>Aplikasi</a:t>
            </a:r>
            <a:endParaRPr lang="en-US" sz="4400" b="1" dirty="0">
              <a:solidFill>
                <a:srgbClr val="C06DFD"/>
              </a:solidFill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Liefeld</a:t>
            </a:r>
            <a:r>
              <a:rPr lang="en-US" sz="3200" b="1" dirty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hal</a:t>
            </a:r>
            <a:r>
              <a:rPr lang="en-US" sz="3200" b="1" dirty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. 6-7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Ciri-Ciri</a:t>
            </a:r>
            <a:r>
              <a:rPr lang="en-US" sz="48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Eksposisi</a:t>
            </a:r>
            <a:endParaRPr lang="en-US" sz="4800" b="1" dirty="0" smtClean="0">
              <a:cs typeface="+mj-cs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9512" y="4038600"/>
            <a:ext cx="2411288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0" y="4267200"/>
            <a:ext cx="259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Pemikiran</a:t>
            </a:r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Teks</a:t>
            </a:r>
            <a:endParaRPr lang="en-US" sz="4000" b="1" dirty="0">
              <a:solidFill>
                <a:schemeClr val="bg1"/>
              </a:solidFill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1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2590800" y="2355850"/>
            <a:ext cx="5943600" cy="3657600"/>
          </a:xfrm>
          <a:prstGeom prst="wedgeEllipseCallout">
            <a:avLst>
              <a:gd name="adj1" fmla="val -51764"/>
              <a:gd name="adj2" fmla="val 33375"/>
            </a:avLst>
          </a:prstGeom>
          <a:solidFill>
            <a:srgbClr val="038F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7356" name="Picture 12" descr="whe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27450"/>
            <a:ext cx="33528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714750" y="2565400"/>
            <a:ext cx="5562600" cy="2774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charset="0"/>
              </a:rPr>
              <a:t>Apa yang pendengar harus…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chemeClr val="bg1"/>
                </a:solidFill>
                <a:latin typeface="Times New Roman" charset="0"/>
              </a:rPr>
              <a:t>Ketahui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chemeClr val="bg1"/>
                </a:solidFill>
                <a:latin typeface="Times New Roman" charset="0"/>
              </a:rPr>
              <a:t>Rasakan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chemeClr val="bg1"/>
                </a:solidFill>
                <a:latin typeface="Times New Roman" charset="0"/>
              </a:rPr>
              <a:t>Lakukan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Ringkasan</a:t>
            </a:r>
            <a:r>
              <a:rPr lang="en-US" sz="48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Ciri-Ciri</a:t>
            </a:r>
            <a:endParaRPr lang="en-US" sz="4800" b="1" dirty="0" smtClean="0">
              <a:cs typeface="+mj-cs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1</a:t>
            </a:r>
          </a:p>
        </p:txBody>
      </p:sp>
      <p:graphicFrame>
        <p:nvGraphicFramePr>
          <p:cNvPr id="102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78129"/>
              </p:ext>
            </p:extLst>
          </p:nvPr>
        </p:nvGraphicFramePr>
        <p:xfrm>
          <a:off x="928688" y="1284288"/>
          <a:ext cx="7358062" cy="5114926"/>
        </p:xfrm>
        <a:graphic>
          <a:graphicData uri="http://schemas.openxmlformats.org/drawingml/2006/table">
            <a:tbl>
              <a:tblPr/>
              <a:tblGrid>
                <a:gridCol w="3679825"/>
                <a:gridCol w="3678237"/>
              </a:tblGrid>
              <a:tr h="407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Eksposisi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bukan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…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Eksposisi adalah …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11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Khotbah dari beberapa bagian teks dari Firman Tuhan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C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Menumpu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hanya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pada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satu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bagian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Firman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Tuhan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CB4"/>
                    </a:solidFill>
                  </a:tcPr>
                </a:tc>
              </a:tr>
              <a:tr h="82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Memilih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apa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anda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ingin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katakan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dari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sebahagian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teks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Firman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Tuhan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C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Menilik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apa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yang Allah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katakan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melalui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si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penulis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CB4"/>
                    </a:solidFill>
                  </a:tcPr>
                </a:tc>
              </a:tr>
              <a:tr h="118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Berbagai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tafsiran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ayat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demi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ayat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atau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mengaji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selidik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penjelasan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singkat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dari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suatu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bahagian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Firman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Tuhan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C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Menumpu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hanya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pada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satu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ide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utama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CB4"/>
                    </a:solidFill>
                  </a:tcPr>
                </a:tc>
              </a:tr>
              <a:tr h="565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Tafsiran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panjang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tanpa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menentu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arah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C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Pendapat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tersaring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relevan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dengan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arah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CB4"/>
                    </a:solidFill>
                  </a:tcPr>
                </a:tc>
              </a:tr>
              <a:tr h="711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Penjelasan tanpa menjawab kebutuhan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C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Penjelasan yang mengaitkan teks dengan kehidupan kita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CB4"/>
                    </a:solidFill>
                  </a:tcPr>
                </a:tc>
              </a:tr>
              <a:tr h="711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Khotbah satu kitab dari Firman Tuhan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C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  <a:cs typeface="Calibri" charset="0"/>
                        </a:rPr>
                        <a:t>Khotbah satu teks (bahkan jika itu bukan bagian dari suatu seri)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C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Bible and lamp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620000" cy="36576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600" b="1" dirty="0" err="1" smtClean="0">
                <a:solidFill>
                  <a:schemeClr val="bg1"/>
                </a:solidFill>
                <a:latin typeface="Perpetua Titling MT" charset="0"/>
                <a:cs typeface="+mj-cs"/>
              </a:rPr>
              <a:t>Mengapa</a:t>
            </a:r>
            <a:r>
              <a:rPr lang="en-US" sz="6600" b="1" dirty="0" smtClean="0">
                <a:solidFill>
                  <a:schemeClr val="bg1"/>
                </a:solidFill>
                <a:latin typeface="Perpetua Titling MT" charset="0"/>
                <a:cs typeface="+mj-cs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Perpetua Titling MT" charset="0"/>
                <a:cs typeface="+mj-cs"/>
              </a:rPr>
              <a:t>kHotbah</a:t>
            </a:r>
            <a:r>
              <a:rPr lang="en-US" sz="6600" b="1" dirty="0" smtClean="0">
                <a:solidFill>
                  <a:schemeClr val="bg1"/>
                </a:solidFill>
                <a:latin typeface="Perpetua Titling MT" charset="0"/>
                <a:cs typeface="+mj-cs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Perpetua Titling MT" charset="0"/>
                <a:cs typeface="+mj-cs"/>
              </a:rPr>
              <a:t>ekspositori</a:t>
            </a:r>
            <a:r>
              <a:rPr lang="en-US" sz="6600" b="1" dirty="0" smtClean="0">
                <a:solidFill>
                  <a:schemeClr val="bg1"/>
                </a:solidFill>
                <a:latin typeface="Perpetua Titling MT" charset="0"/>
                <a:cs typeface="+mj-cs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Perpetua Titling MT" charset="0"/>
                <a:cs typeface="+mj-cs"/>
              </a:rPr>
              <a:t>penting</a:t>
            </a:r>
            <a:r>
              <a:rPr lang="en-US" sz="6600" b="1" dirty="0" smtClean="0">
                <a:solidFill>
                  <a:schemeClr val="bg1"/>
                </a:solidFill>
                <a:latin typeface="Perpetua Titling MT" charset="0"/>
                <a:cs typeface="+mj-cs"/>
              </a:rPr>
              <a:t>?</a:t>
            </a:r>
            <a:endParaRPr lang="en-US" b="1" dirty="0" smtClean="0">
              <a:solidFill>
                <a:schemeClr val="bg1"/>
              </a:solidFill>
              <a:latin typeface="Perpetua Titling MT" charset="0"/>
              <a:cs typeface="+mj-cs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28625"/>
            <a:ext cx="8686800" cy="1401763"/>
          </a:xfrm>
          <a:noFill/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Eksposisi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berdasarkan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  <a:ea typeface="Osaka" charset="0"/>
              </a:rPr>
              <a:t>teks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  <a:ea typeface="Osaka" charset="0"/>
              </a:rPr>
              <a:t> yang </a:t>
            </a:r>
            <a:r>
              <a:rPr lang="en-US" sz="3600" b="1" dirty="0" err="1" smtClean="0">
                <a:solidFill>
                  <a:srgbClr val="FFFF00"/>
                </a:solidFill>
                <a:latin typeface="Arial" charset="0"/>
                <a:ea typeface="Osaka" charset="0"/>
              </a:rPr>
              <a:t>tiada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charset="0"/>
                <a:ea typeface="Osaka" charset="0"/>
              </a:rPr>
              <a:t>keliru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, yang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menunjukkan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kehendak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Allah</a:t>
            </a:r>
            <a:endParaRPr lang="en-US" sz="3600" dirty="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4572000" cy="42672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Osaka" charset="0"/>
              </a:rPr>
              <a:t>Dalam kehidupan pribadi kita dengan Tuhan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Osaka" charset="0"/>
              </a:rPr>
              <a:t>Dalam keluarga kita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Osaka" charset="0"/>
              </a:rPr>
              <a:t>Dalam pekerjaan kita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Osaka" charset="0"/>
              </a:rPr>
              <a:t>Dalam Pemahaman Alkitab kita (termasuk yang satu ini)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65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B. Exposisi mengajarkan Firman Tuhan dalam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suasana</a:t>
            </a:r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 yang ditentukan oleh Roh Kudus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pic>
        <p:nvPicPr>
          <p:cNvPr id="65540" name="Picture 6" descr="Bible pictur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673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52400" y="2286000"/>
            <a:ext cx="495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Menghindari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penyalahgunaan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teks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untuk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mendukung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kehendak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diri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kita</a:t>
            </a:r>
            <a:endParaRPr lang="en-US" sz="3200" b="1" dirty="0">
              <a:solidFill>
                <a:schemeClr val="bg1"/>
              </a:solidFill>
              <a:ea typeface="Osaka" charset="0"/>
              <a:cs typeface="Osaka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1100" b="1" dirty="0">
              <a:solidFill>
                <a:schemeClr val="bg1"/>
              </a:solidFill>
              <a:ea typeface="Osaka" charset="0"/>
              <a:cs typeface="Osaka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Menghindari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pengambilan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kesimpulan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umum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(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prinsip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)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yg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tidak</a:t>
            </a: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tepat</a:t>
            </a:r>
            <a:endParaRPr lang="en-US" sz="32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C. Exposisi memiliki</a:t>
            </a:r>
            <a:b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</a:br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kekuasaan</a:t>
            </a:r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 dan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kekuatan </a:t>
            </a:r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mutlak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pic>
        <p:nvPicPr>
          <p:cNvPr id="67588" name="Picture 6" descr="National Librar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567488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20713"/>
            <a:ext cx="9193213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611188" y="908050"/>
            <a:ext cx="7993062" cy="3429000"/>
            <a:chOff x="611560" y="908720"/>
            <a:chExt cx="7992888" cy="3427668"/>
          </a:xfrm>
        </p:grpSpPr>
        <p:sp>
          <p:nvSpPr>
            <p:cNvPr id="69646" name="Oval 2"/>
            <p:cNvSpPr>
              <a:spLocks noChangeArrowheads="1"/>
            </p:cNvSpPr>
            <p:nvPr/>
          </p:nvSpPr>
          <p:spPr bwMode="auto">
            <a:xfrm>
              <a:off x="755576" y="1700808"/>
              <a:ext cx="1440160" cy="7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47" name="Oval 6"/>
            <p:cNvSpPr>
              <a:spLocks noChangeArrowheads="1"/>
            </p:cNvSpPr>
            <p:nvPr/>
          </p:nvSpPr>
          <p:spPr bwMode="auto">
            <a:xfrm>
              <a:off x="3203848" y="908720"/>
              <a:ext cx="1656184" cy="7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48" name="Oval 7"/>
            <p:cNvSpPr>
              <a:spLocks noChangeArrowheads="1"/>
            </p:cNvSpPr>
            <p:nvPr/>
          </p:nvSpPr>
          <p:spPr bwMode="auto">
            <a:xfrm>
              <a:off x="611560" y="3212976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49" name="Oval 8"/>
            <p:cNvSpPr>
              <a:spLocks noChangeArrowheads="1"/>
            </p:cNvSpPr>
            <p:nvPr/>
          </p:nvSpPr>
          <p:spPr bwMode="auto">
            <a:xfrm>
              <a:off x="5076056" y="1772816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0" name="Oval 9"/>
            <p:cNvSpPr>
              <a:spLocks noChangeArrowheads="1"/>
            </p:cNvSpPr>
            <p:nvPr/>
          </p:nvSpPr>
          <p:spPr bwMode="auto">
            <a:xfrm>
              <a:off x="7164288" y="2204864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1" name="Oval 10"/>
            <p:cNvSpPr>
              <a:spLocks noChangeArrowheads="1"/>
            </p:cNvSpPr>
            <p:nvPr/>
          </p:nvSpPr>
          <p:spPr bwMode="auto">
            <a:xfrm>
              <a:off x="7092280" y="3501008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2" name="Oval 11"/>
            <p:cNvSpPr>
              <a:spLocks noChangeArrowheads="1"/>
            </p:cNvSpPr>
            <p:nvPr/>
          </p:nvSpPr>
          <p:spPr bwMode="auto">
            <a:xfrm>
              <a:off x="5076056" y="3140968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3" name="Oval 12"/>
            <p:cNvSpPr>
              <a:spLocks noChangeArrowheads="1"/>
            </p:cNvSpPr>
            <p:nvPr/>
          </p:nvSpPr>
          <p:spPr bwMode="auto">
            <a:xfrm rot="-210482">
              <a:off x="2483768" y="2348880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4" name="Oval 13"/>
            <p:cNvSpPr>
              <a:spLocks noChangeArrowheads="1"/>
            </p:cNvSpPr>
            <p:nvPr/>
          </p:nvSpPr>
          <p:spPr bwMode="auto">
            <a:xfrm rot="-210482">
              <a:off x="2147465" y="3716159"/>
              <a:ext cx="1440160" cy="6202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How do you interpret this cartoon?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1700213"/>
            <a:ext cx="1728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Counsel me!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32138" y="1022350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Feed me!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303120">
            <a:off x="2484438" y="2276475"/>
            <a:ext cx="172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Rebuke me!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03800" y="1844675"/>
            <a:ext cx="172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Visit me!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64388" y="2165350"/>
            <a:ext cx="1728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Disciple me!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303120">
            <a:off x="500063" y="3143250"/>
            <a:ext cx="1728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Humor me!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303120">
            <a:off x="1941513" y="3760788"/>
            <a:ext cx="172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Love me!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-303120">
            <a:off x="5056188" y="3168650"/>
            <a:ext cx="1787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Encourage me!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53263" y="3506788"/>
            <a:ext cx="1787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Comfort me!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D. Exposisi mengarahkan perhatian pendengar kepada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Alkitab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08547" name="Text Box 1027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pic>
        <p:nvPicPr>
          <p:cNvPr id="71684" name="Picture 1030" descr="images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41775"/>
            <a:ext cx="3429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031" descr="Bible picture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52850"/>
            <a:ext cx="1943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AutoShape 1032"/>
          <p:cNvSpPr>
            <a:spLocks noChangeArrowheads="1"/>
          </p:cNvSpPr>
          <p:nvPr/>
        </p:nvSpPr>
        <p:spPr bwMode="auto">
          <a:xfrm>
            <a:off x="3657600" y="2286000"/>
            <a:ext cx="1905000" cy="1752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Makan siang</a:t>
            </a:r>
          </a:p>
        </p:txBody>
      </p:sp>
      <p:sp>
        <p:nvSpPr>
          <p:cNvPr id="108553" name="AutoShape 1033"/>
          <p:cNvSpPr>
            <a:spLocks noChangeArrowheads="1"/>
          </p:cNvSpPr>
          <p:nvPr/>
        </p:nvSpPr>
        <p:spPr bwMode="auto">
          <a:xfrm>
            <a:off x="990600" y="1828800"/>
            <a:ext cx="1905000" cy="1752600"/>
          </a:xfrm>
          <a:prstGeom prst="cloudCallout">
            <a:avLst>
              <a:gd name="adj1" fmla="val -27750"/>
              <a:gd name="adj2" fmla="val 961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Cucian</a:t>
            </a:r>
          </a:p>
        </p:txBody>
      </p:sp>
      <p:sp>
        <p:nvSpPr>
          <p:cNvPr id="108554" name="AutoShape 1034"/>
          <p:cNvSpPr>
            <a:spLocks noChangeArrowheads="1"/>
          </p:cNvSpPr>
          <p:nvPr/>
        </p:nvSpPr>
        <p:spPr bwMode="auto">
          <a:xfrm>
            <a:off x="3505200" y="5562600"/>
            <a:ext cx="1905000" cy="1295400"/>
          </a:xfrm>
          <a:prstGeom prst="cloudCallout">
            <a:avLst>
              <a:gd name="adj1" fmla="val -84667"/>
              <a:gd name="adj2" fmla="val -87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Anak-anak</a:t>
            </a:r>
          </a:p>
        </p:txBody>
      </p:sp>
      <p:sp>
        <p:nvSpPr>
          <p:cNvPr id="108555" name="AutoShape 1035"/>
          <p:cNvSpPr>
            <a:spLocks noChangeArrowheads="1"/>
          </p:cNvSpPr>
          <p:nvPr/>
        </p:nvSpPr>
        <p:spPr bwMode="auto">
          <a:xfrm>
            <a:off x="4419600" y="4495800"/>
            <a:ext cx="2514600" cy="990600"/>
          </a:xfrm>
          <a:prstGeom prst="notchedRightArrow">
            <a:avLst>
              <a:gd name="adj1" fmla="val 50000"/>
              <a:gd name="adj2" fmla="val 634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animBg="1"/>
      <p:bldP spid="108552" grpId="1" animBg="1"/>
      <p:bldP spid="108553" grpId="0" animBg="1"/>
      <p:bldP spid="108553" grpId="1" animBg="1"/>
      <p:bldP spid="108554" grpId="0" animBg="1"/>
      <p:bldP spid="108554" grpId="1" animBg="1"/>
      <p:bldP spid="1085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 descr="Purple mesh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609600" y="1285875"/>
            <a:ext cx="8001000" cy="448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>
                <a:solidFill>
                  <a:schemeClr val="bg1"/>
                </a:solidFill>
                <a:latin typeface="Times New Roman" charset="0"/>
              </a:rPr>
              <a:t>Segala tulisan yang diilhamkan Allah memang bermanfaat untuk mengajar, untuk menyatakan kesalahan, untuk memperbaiki kelakuan dan untuk mendidik orang dalam kebenaran. Dengan demikian tiap-tiap manusia kepunyaan Allah diperlengkapi untuk setiap perbuatan baik.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419600" y="59436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2 </a:t>
            </a:r>
            <a:r>
              <a:rPr lang="en-US" sz="32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Timotius</a:t>
            </a:r>
            <a:r>
              <a:rPr lang="en-US" sz="3200" b="1" dirty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 3:16-17 (LAI)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554037"/>
          </a:xfrm>
          <a:solidFill>
            <a:srgbClr val="FF0000"/>
          </a:solidFill>
          <a:effectLst>
            <a:outerShdw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Osaka" charset="0"/>
              </a:rPr>
              <a:t>MENGAPA FIRMAN TUHAN BEGITU PENTING?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chemeClr val="tx2"/>
              </a:gs>
              <a:gs pos="100000">
                <a:srgbClr val="80808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00">
              <a:ea typeface="ＭＳ Ｐゴシック" charset="-128"/>
              <a:cs typeface="+mn-cs"/>
            </a:endParaRPr>
          </a:p>
        </p:txBody>
      </p:sp>
      <p:pic>
        <p:nvPicPr>
          <p:cNvPr id="40962" name="Picture 3" descr="Scribes and scro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669925" y="58499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00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4800600" cy="2590800"/>
          </a:xfrm>
          <a:gradFill rotWithShape="1">
            <a:gsLst>
              <a:gs pos="0">
                <a:srgbClr val="250044"/>
              </a:gs>
              <a:gs pos="100000">
                <a:srgbClr val="500093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chemeClr val="bg1"/>
                </a:solidFill>
                <a:latin typeface="Arial" charset="0"/>
                <a:ea typeface="Osaka" charset="0"/>
              </a:rPr>
              <a:t>Apa</a:t>
            </a:r>
            <a:r>
              <a:rPr lang="en-US" sz="4000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  <a:ea typeface="Osaka" charset="0"/>
              </a:rPr>
              <a:t>dan</a:t>
            </a:r>
            <a:r>
              <a:rPr lang="en-US" sz="4000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charset="0"/>
                <a:ea typeface="Osaka" charset="0"/>
              </a:rPr>
              <a:t>Mengapa</a:t>
            </a:r>
            <a:r>
              <a:rPr lang="en-US" sz="4000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Cara </a:t>
            </a:r>
            <a:r>
              <a:rPr lang="en-US" sz="4000" dirty="0">
                <a:solidFill>
                  <a:schemeClr val="bg1"/>
                </a:solidFill>
                <a:latin typeface="Arial" charset="0"/>
                <a:ea typeface="Osaka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Arial" charset="0"/>
                <a:ea typeface="Osaka" charset="0"/>
              </a:rPr>
            </a:br>
            <a:r>
              <a:rPr lang="en-US" sz="4000" dirty="0" err="1">
                <a:solidFill>
                  <a:schemeClr val="bg1"/>
                </a:solidFill>
                <a:latin typeface="Arial" charset="0"/>
                <a:ea typeface="Osaka" charset="0"/>
              </a:rPr>
              <a:t>Eksposisi</a:t>
            </a:r>
            <a:endParaRPr lang="en-US" sz="4000" dirty="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AutoShape 3" descr="Cork"/>
          <p:cNvSpPr>
            <a:spLocks noChangeArrowheads="1"/>
          </p:cNvSpPr>
          <p:nvPr/>
        </p:nvSpPr>
        <p:spPr bwMode="auto">
          <a:xfrm>
            <a:off x="1219200" y="1447800"/>
            <a:ext cx="6629400" cy="5181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724400" y="1219200"/>
            <a:ext cx="3962400" cy="304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 descr="Cork"/>
          <p:cNvSpPr>
            <a:spLocks noChangeArrowheads="1"/>
          </p:cNvSpPr>
          <p:nvPr/>
        </p:nvSpPr>
        <p:spPr bwMode="auto">
          <a:xfrm>
            <a:off x="0" y="4038600"/>
            <a:ext cx="9144000" cy="1752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2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52400" y="4225925"/>
            <a:ext cx="3009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>
                <a:latin typeface="Arial Black" charset="0"/>
              </a:rPr>
              <a:t>Mengajar</a:t>
            </a:r>
            <a:endParaRPr lang="en-US">
              <a:latin typeface="Arial Black" charset="0"/>
            </a:endParaRPr>
          </a:p>
        </p:txBody>
      </p:sp>
      <p:sp>
        <p:nvSpPr>
          <p:cNvPr id="99336" name="WordArt 8"/>
          <p:cNvSpPr>
            <a:spLocks noChangeArrowheads="1" noChangeShapeType="1" noTextEdit="1"/>
          </p:cNvSpPr>
          <p:nvPr/>
        </p:nvSpPr>
        <p:spPr bwMode="auto">
          <a:xfrm rot="2422233">
            <a:off x="4419600" y="2667000"/>
            <a:ext cx="2959100" cy="71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Perbaikan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99337" name="WordArt 9"/>
          <p:cNvSpPr>
            <a:spLocks noChangeArrowheads="1" noChangeShapeType="1" noTextEdit="1"/>
          </p:cNvSpPr>
          <p:nvPr/>
        </p:nvSpPr>
        <p:spPr bwMode="auto">
          <a:xfrm rot="-2488043">
            <a:off x="1981200" y="2514600"/>
            <a:ext cx="2162175" cy="8556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Menempelak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5535613" y="4114800"/>
            <a:ext cx="34051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4400" b="1">
                <a:latin typeface="Arial Black" charset="0"/>
              </a:rPr>
              <a:t>Mendidik</a:t>
            </a:r>
            <a:br>
              <a:rPr lang="en-US" sz="4400" b="1">
                <a:latin typeface="Arial Black" charset="0"/>
              </a:rPr>
            </a:br>
            <a:r>
              <a:rPr lang="en-US" sz="2800" b="1">
                <a:latin typeface="Arial Black" charset="0"/>
              </a:rPr>
              <a:t>(dlm Kebenaran)</a:t>
            </a:r>
            <a:endParaRPr lang="en-US">
              <a:latin typeface="Arial Black" charset="0"/>
            </a:endParaRPr>
          </a:p>
        </p:txBody>
      </p:sp>
      <p:sp>
        <p:nvSpPr>
          <p:cNvPr id="75786" name="Text Box 11"/>
          <p:cNvSpPr txBox="1">
            <a:spLocks noChangeArrowheads="1"/>
          </p:cNvSpPr>
          <p:nvPr/>
        </p:nvSpPr>
        <p:spPr bwMode="auto">
          <a:xfrm>
            <a:off x="2727325" y="6096000"/>
            <a:ext cx="3730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2 Timotius 3:16-17</a:t>
            </a:r>
          </a:p>
        </p:txBody>
      </p:sp>
      <p:sp>
        <p:nvSpPr>
          <p:cNvPr id="757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lan Den" charset="0"/>
                <a:ea typeface="Osaka" charset="0"/>
              </a:rPr>
              <a:t>Empat Hasil dari Firman Tuhan</a:t>
            </a:r>
            <a:endParaRPr lang="en-US">
              <a:latin typeface="Arial" charset="0"/>
              <a:ea typeface="Osak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  <p:bldP spid="99332" grpId="0" animBg="1"/>
      <p:bldP spid="99333" grpId="0" animBg="1"/>
      <p:bldP spid="99335" grpId="0"/>
      <p:bldP spid="99336" grpId="0" animBg="1"/>
      <p:bldP spid="99337" grpId="0" animBg="1"/>
      <p:bldP spid="993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500" b="1" dirty="0">
                <a:solidFill>
                  <a:schemeClr val="bg1"/>
                </a:solidFill>
                <a:latin typeface="Arial" charset="0"/>
                <a:ea typeface="Osaka" charset="0"/>
              </a:rPr>
              <a:t>E.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Exposisi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menemui</a:t>
            </a:r>
            <a:r>
              <a:rPr lang="en-US" altLang="ja-JP" sz="35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500" b="1" dirty="0" err="1" smtClean="0">
                <a:solidFill>
                  <a:srgbClr val="FDEC06"/>
                </a:solidFill>
                <a:latin typeface="Arial" charset="0"/>
                <a:ea typeface="Osaka" charset="0"/>
              </a:rPr>
              <a:t>kebutuhan</a:t>
            </a:r>
            <a:r>
              <a:rPr lang="en-US" altLang="ja-JP" sz="3500" b="1" dirty="0" smtClean="0">
                <a:solidFill>
                  <a:srgbClr val="FDEC06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500" b="1" dirty="0" err="1" smtClean="0">
                <a:solidFill>
                  <a:srgbClr val="FDEC06"/>
                </a:solidFill>
                <a:latin typeface="Arial" charset="0"/>
                <a:ea typeface="Osaka" charset="0"/>
              </a:rPr>
              <a:t>sebenar</a:t>
            </a:r>
            <a:r>
              <a:rPr lang="en-US" altLang="ja-JP" sz="35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5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kita</a:t>
            </a:r>
            <a:r>
              <a:rPr lang="en-US" altLang="ja-JP" sz="35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5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dari</a:t>
            </a:r>
            <a:r>
              <a:rPr lang="en-US" altLang="ja-JP" sz="35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5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segi</a:t>
            </a:r>
            <a:r>
              <a:rPr lang="en-US" altLang="ja-JP" sz="35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5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perawatan</a:t>
            </a:r>
            <a:r>
              <a:rPr lang="en-US" altLang="ja-JP" sz="35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altLang="ja-JP" sz="35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rohani</a:t>
            </a:r>
            <a:endParaRPr lang="en-US" sz="3500" dirty="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pic>
        <p:nvPicPr>
          <p:cNvPr id="77828" name="Picture 5" descr="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2484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F. Exposisi menjaga dari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penafsiran</a:t>
            </a:r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 Firman Tuhan yang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salah</a:t>
            </a:r>
            <a:endParaRPr lang="en-US" sz="4000">
              <a:solidFill>
                <a:srgbClr val="FFFF00"/>
              </a:solidFill>
              <a:latin typeface="Arial" charset="0"/>
              <a:ea typeface="Osaka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pic>
        <p:nvPicPr>
          <p:cNvPr id="79876" name="Picture 4" descr="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/>
          <a:stretch>
            <a:fillRect/>
          </a:stretch>
        </p:blipFill>
        <p:spPr bwMode="auto">
          <a:xfrm>
            <a:off x="1295400" y="2017713"/>
            <a:ext cx="66294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AutoShape 6"/>
          <p:cNvSpPr>
            <a:spLocks noChangeArrowheads="1"/>
          </p:cNvSpPr>
          <p:nvPr/>
        </p:nvSpPr>
        <p:spPr bwMode="auto">
          <a:xfrm rot="-190378">
            <a:off x="4572000" y="3429000"/>
            <a:ext cx="1295400" cy="685800"/>
          </a:xfrm>
          <a:prstGeom prst="parallelogram">
            <a:avLst>
              <a:gd name="adj" fmla="val 47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800600" y="35814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Teks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3429000" y="27432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Konteks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5486400" y="44196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Konteks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867400" y="28194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Konteks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3124200" y="42672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Konteks</a:t>
            </a:r>
          </a:p>
        </p:txBody>
      </p:sp>
      <p:sp>
        <p:nvSpPr>
          <p:cNvPr id="112652" name="AutoShape 12"/>
          <p:cNvSpPr>
            <a:spLocks noChangeArrowheads="1"/>
          </p:cNvSpPr>
          <p:nvPr/>
        </p:nvSpPr>
        <p:spPr bwMode="auto">
          <a:xfrm rot="-1581556">
            <a:off x="4114800" y="39624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 rot="-1581556">
            <a:off x="5410200" y="32766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 rot="1549298">
            <a:off x="4267200" y="32004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AutoShape 15"/>
          <p:cNvSpPr>
            <a:spLocks noChangeArrowheads="1"/>
          </p:cNvSpPr>
          <p:nvPr/>
        </p:nvSpPr>
        <p:spPr bwMode="auto">
          <a:xfrm rot="1549298">
            <a:off x="5257800" y="40386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 animBg="1"/>
      <p:bldP spid="112647" grpId="0" build="p" autoUpdateAnimBg="0"/>
      <p:bldP spid="112648" grpId="0" build="p" autoUpdateAnimBg="0"/>
      <p:bldP spid="112649" grpId="0" build="p" autoUpdateAnimBg="0"/>
      <p:bldP spid="112650" grpId="0" build="p" autoUpdateAnimBg="0"/>
      <p:bldP spid="112651" grpId="0" build="p" autoUpdateAnimBg="0"/>
      <p:bldP spid="112652" grpId="0" animBg="1"/>
      <p:bldP spid="112653" grpId="0" animBg="1"/>
      <p:bldP spid="112654" grpId="0" animBg="1"/>
      <p:bldP spid="1126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Bibles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87688"/>
            <a:ext cx="3548063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  <a:noFill/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G.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Exposisi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membenarkan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khotbah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dari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rgbClr val="FDEC06"/>
                </a:solidFill>
                <a:latin typeface="Arial" charset="0"/>
                <a:ea typeface="Osaka" charset="0"/>
              </a:rPr>
              <a:t>seluruh</a:t>
            </a:r>
            <a:r>
              <a:rPr lang="en-US" sz="3600" b="1" dirty="0">
                <a:solidFill>
                  <a:srgbClr val="FDEC06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rgbClr val="FDEC06"/>
                </a:solidFill>
                <a:latin typeface="Arial" charset="0"/>
                <a:ea typeface="Osaka" charset="0"/>
              </a:rPr>
              <a:t>buku</a:t>
            </a:r>
            <a:r>
              <a:rPr lang="en-US" sz="3600" b="1" dirty="0">
                <a:solidFill>
                  <a:srgbClr val="FDEC06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dari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Alkitab</a:t>
            </a:r>
            <a:endParaRPr lang="en-US" sz="4000" dirty="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pic>
        <p:nvPicPr>
          <p:cNvPr id="122886" name="Picture 6" descr="Bibles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2004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0" y="2895600"/>
            <a:ext cx="175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2008</a:t>
            </a:r>
          </a:p>
        </p:txBody>
      </p:sp>
      <p:sp>
        <p:nvSpPr>
          <p:cNvPr id="122889" name="AutoShape 9"/>
          <p:cNvSpPr>
            <a:spLocks noChangeArrowheads="1"/>
          </p:cNvSpPr>
          <p:nvPr/>
        </p:nvSpPr>
        <p:spPr bwMode="auto">
          <a:xfrm>
            <a:off x="1371600" y="4495800"/>
            <a:ext cx="304800" cy="228600"/>
          </a:xfrm>
          <a:prstGeom prst="wedgeRectCallout">
            <a:avLst>
              <a:gd name="adj1" fmla="val -204690"/>
              <a:gd name="adj2" fmla="val -443750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2895600" y="29718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2009</a:t>
            </a:r>
          </a:p>
        </p:txBody>
      </p:sp>
      <p:sp>
        <p:nvSpPr>
          <p:cNvPr id="122891" name="AutoShape 11"/>
          <p:cNvSpPr>
            <a:spLocks noChangeArrowheads="1"/>
          </p:cNvSpPr>
          <p:nvPr/>
        </p:nvSpPr>
        <p:spPr bwMode="auto">
          <a:xfrm>
            <a:off x="3200400" y="4724400"/>
            <a:ext cx="304800" cy="228600"/>
          </a:xfrm>
          <a:prstGeom prst="wedgeRectCallout">
            <a:avLst>
              <a:gd name="adj1" fmla="val 99481"/>
              <a:gd name="adj2" fmla="val -493750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0" y="51054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2010</a:t>
            </a:r>
          </a:p>
        </p:txBody>
      </p:sp>
      <p:sp>
        <p:nvSpPr>
          <p:cNvPr id="122893" name="AutoShape 13"/>
          <p:cNvSpPr>
            <a:spLocks noChangeArrowheads="1"/>
          </p:cNvSpPr>
          <p:nvPr/>
        </p:nvSpPr>
        <p:spPr bwMode="auto">
          <a:xfrm>
            <a:off x="2057400" y="5410200"/>
            <a:ext cx="304800" cy="228600"/>
          </a:xfrm>
          <a:prstGeom prst="wedgeRectCallout">
            <a:avLst>
              <a:gd name="adj1" fmla="val -354690"/>
              <a:gd name="adj2" fmla="val -10417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0" y="42672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2011</a:t>
            </a:r>
          </a:p>
        </p:txBody>
      </p:sp>
      <p:sp>
        <p:nvSpPr>
          <p:cNvPr id="122895" name="AutoShape 15"/>
          <p:cNvSpPr>
            <a:spLocks noChangeArrowheads="1"/>
          </p:cNvSpPr>
          <p:nvPr/>
        </p:nvSpPr>
        <p:spPr bwMode="auto">
          <a:xfrm>
            <a:off x="2057400" y="4800600"/>
            <a:ext cx="304800" cy="228600"/>
          </a:xfrm>
          <a:prstGeom prst="wedgeRectCallout">
            <a:avLst>
              <a:gd name="adj1" fmla="val -354690"/>
              <a:gd name="adj2" fmla="val -82639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3124200" y="431165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2012</a:t>
            </a:r>
          </a:p>
        </p:txBody>
      </p:sp>
      <p:sp>
        <p:nvSpPr>
          <p:cNvPr id="122897" name="AutoShape 17"/>
          <p:cNvSpPr>
            <a:spLocks noChangeArrowheads="1"/>
          </p:cNvSpPr>
          <p:nvPr/>
        </p:nvSpPr>
        <p:spPr bwMode="auto">
          <a:xfrm>
            <a:off x="3200400" y="5486400"/>
            <a:ext cx="304800" cy="228600"/>
          </a:xfrm>
          <a:prstGeom prst="wedgeRectCallout">
            <a:avLst>
              <a:gd name="adj1" fmla="val 128648"/>
              <a:gd name="adj2" fmla="val -360417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2438400" y="19812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2013</a:t>
            </a:r>
          </a:p>
        </p:txBody>
      </p:sp>
      <p:sp>
        <p:nvSpPr>
          <p:cNvPr id="122899" name="AutoShape 19"/>
          <p:cNvSpPr>
            <a:spLocks noChangeArrowheads="1"/>
          </p:cNvSpPr>
          <p:nvPr/>
        </p:nvSpPr>
        <p:spPr bwMode="auto">
          <a:xfrm>
            <a:off x="2514600" y="4572000"/>
            <a:ext cx="304800" cy="228600"/>
          </a:xfrm>
          <a:prstGeom prst="wedgeRectCallout">
            <a:avLst>
              <a:gd name="adj1" fmla="val 82815"/>
              <a:gd name="adj2" fmla="val -788194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0" name="AutoShape 20"/>
          <p:cNvSpPr>
            <a:spLocks noChangeArrowheads="1"/>
          </p:cNvSpPr>
          <p:nvPr/>
        </p:nvSpPr>
        <p:spPr bwMode="auto">
          <a:xfrm>
            <a:off x="2438400" y="5562600"/>
            <a:ext cx="304800" cy="228600"/>
          </a:xfrm>
          <a:prstGeom prst="wedgeRectCallout">
            <a:avLst>
              <a:gd name="adj1" fmla="val 11981"/>
              <a:gd name="adj2" fmla="val 167361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1600200" y="56388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2014</a:t>
            </a:r>
          </a:p>
        </p:txBody>
      </p:sp>
      <p:sp>
        <p:nvSpPr>
          <p:cNvPr id="122902" name="Text Box 22"/>
          <p:cNvSpPr txBox="1">
            <a:spLocks noChangeArrowheads="1"/>
          </p:cNvSpPr>
          <p:nvPr/>
        </p:nvSpPr>
        <p:spPr bwMode="auto">
          <a:xfrm>
            <a:off x="762000" y="19812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2015</a:t>
            </a:r>
          </a:p>
        </p:txBody>
      </p:sp>
      <p:sp>
        <p:nvSpPr>
          <p:cNvPr id="122903" name="AutoShape 23"/>
          <p:cNvSpPr>
            <a:spLocks noChangeArrowheads="1"/>
          </p:cNvSpPr>
          <p:nvPr/>
        </p:nvSpPr>
        <p:spPr bwMode="auto">
          <a:xfrm>
            <a:off x="1981200" y="4572000"/>
            <a:ext cx="304800" cy="228600"/>
          </a:xfrm>
          <a:prstGeom prst="wedgeRectCallout">
            <a:avLst>
              <a:gd name="adj1" fmla="val -96356"/>
              <a:gd name="adj2" fmla="val -815972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4" name="AutoShape 24"/>
          <p:cNvSpPr>
            <a:spLocks noChangeArrowheads="1"/>
          </p:cNvSpPr>
          <p:nvPr/>
        </p:nvSpPr>
        <p:spPr bwMode="auto">
          <a:xfrm>
            <a:off x="2590800" y="5029200"/>
            <a:ext cx="304800" cy="228600"/>
          </a:xfrm>
          <a:prstGeom prst="wedgeRectCallout">
            <a:avLst>
              <a:gd name="adj1" fmla="val -413023"/>
              <a:gd name="adj2" fmla="val 500694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5" name="Text Box 25"/>
          <p:cNvSpPr txBox="1">
            <a:spLocks noChangeArrowheads="1"/>
          </p:cNvSpPr>
          <p:nvPr/>
        </p:nvSpPr>
        <p:spPr bwMode="auto">
          <a:xfrm>
            <a:off x="228600" y="591185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2016</a:t>
            </a:r>
          </a:p>
        </p:txBody>
      </p:sp>
      <p:sp>
        <p:nvSpPr>
          <p:cNvPr id="81944" name="Text Box 26"/>
          <p:cNvSpPr txBox="1">
            <a:spLocks noChangeArrowheads="1"/>
          </p:cNvSpPr>
          <p:nvPr/>
        </p:nvSpPr>
        <p:spPr bwMode="auto">
          <a:xfrm>
            <a:off x="1649413" y="4851400"/>
            <a:ext cx="1539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ea typeface="Osaka" charset="0"/>
                <a:cs typeface="Osaka" charset="0"/>
              </a:rPr>
              <a:t>Galatia</a:t>
            </a:r>
          </a:p>
        </p:txBody>
      </p:sp>
      <p:sp>
        <p:nvSpPr>
          <p:cNvPr id="122907" name="AutoShape 27"/>
          <p:cNvSpPr>
            <a:spLocks noChangeArrowheads="1"/>
          </p:cNvSpPr>
          <p:nvPr/>
        </p:nvSpPr>
        <p:spPr bwMode="auto">
          <a:xfrm>
            <a:off x="2743200" y="5486400"/>
            <a:ext cx="304800" cy="228600"/>
          </a:xfrm>
          <a:prstGeom prst="wedgeRectCallout">
            <a:avLst>
              <a:gd name="adj1" fmla="val 232815"/>
              <a:gd name="adj2" fmla="val 222917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3048000" y="571500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2017</a:t>
            </a:r>
          </a:p>
        </p:txBody>
      </p:sp>
      <p:sp>
        <p:nvSpPr>
          <p:cNvPr id="122911" name="AutoShape 31"/>
          <p:cNvSpPr>
            <a:spLocks noChangeArrowheads="1"/>
          </p:cNvSpPr>
          <p:nvPr/>
        </p:nvSpPr>
        <p:spPr bwMode="auto">
          <a:xfrm>
            <a:off x="6324600" y="4498975"/>
            <a:ext cx="457200" cy="304800"/>
          </a:xfrm>
          <a:prstGeom prst="wedgeRectCallout">
            <a:avLst>
              <a:gd name="adj1" fmla="val -61458"/>
              <a:gd name="adj2" fmla="val -670315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14" name="AutoShape 34"/>
          <p:cNvSpPr>
            <a:spLocks noChangeArrowheads="1"/>
          </p:cNvSpPr>
          <p:nvPr/>
        </p:nvSpPr>
        <p:spPr bwMode="auto">
          <a:xfrm>
            <a:off x="6324600" y="4113213"/>
            <a:ext cx="457200" cy="304800"/>
          </a:xfrm>
          <a:prstGeom prst="wedgeRectCallout">
            <a:avLst>
              <a:gd name="adj1" fmla="val -55903"/>
              <a:gd name="adj2" fmla="val -678648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17" name="AutoShape 37"/>
          <p:cNvSpPr>
            <a:spLocks noChangeArrowheads="1"/>
          </p:cNvSpPr>
          <p:nvPr/>
        </p:nvSpPr>
        <p:spPr bwMode="auto">
          <a:xfrm>
            <a:off x="6324600" y="4875213"/>
            <a:ext cx="457200" cy="304800"/>
          </a:xfrm>
          <a:prstGeom prst="wedgeRectCallout">
            <a:avLst>
              <a:gd name="adj1" fmla="val -64236"/>
              <a:gd name="adj2" fmla="val -666148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20" name="AutoShape 40"/>
          <p:cNvSpPr>
            <a:spLocks noChangeArrowheads="1"/>
          </p:cNvSpPr>
          <p:nvPr/>
        </p:nvSpPr>
        <p:spPr bwMode="auto">
          <a:xfrm>
            <a:off x="7442200" y="4113213"/>
            <a:ext cx="457200" cy="304800"/>
          </a:xfrm>
          <a:prstGeom prst="wedgeRectCallout">
            <a:avLst>
              <a:gd name="adj1" fmla="val -314236"/>
              <a:gd name="adj2" fmla="val 52552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23" name="AutoShape 43"/>
          <p:cNvSpPr>
            <a:spLocks noChangeArrowheads="1"/>
          </p:cNvSpPr>
          <p:nvPr/>
        </p:nvSpPr>
        <p:spPr bwMode="auto">
          <a:xfrm>
            <a:off x="6883400" y="4497388"/>
            <a:ext cx="457200" cy="304800"/>
          </a:xfrm>
          <a:prstGeom prst="wedgeRectCallout">
            <a:avLst>
              <a:gd name="adj1" fmla="val 248264"/>
              <a:gd name="adj2" fmla="val -641148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25" name="Text Box 45"/>
          <p:cNvSpPr txBox="1">
            <a:spLocks noChangeArrowheads="1"/>
          </p:cNvSpPr>
          <p:nvPr/>
        </p:nvSpPr>
        <p:spPr bwMode="auto">
          <a:xfrm>
            <a:off x="6934200" y="1927225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4</a:t>
            </a:r>
          </a:p>
        </p:txBody>
      </p:sp>
      <p:sp>
        <p:nvSpPr>
          <p:cNvPr id="122926" name="AutoShape 46"/>
          <p:cNvSpPr>
            <a:spLocks noChangeArrowheads="1"/>
          </p:cNvSpPr>
          <p:nvPr/>
        </p:nvSpPr>
        <p:spPr bwMode="auto">
          <a:xfrm>
            <a:off x="6883400" y="4111625"/>
            <a:ext cx="457200" cy="304800"/>
          </a:xfrm>
          <a:prstGeom prst="wedgeRectCallout">
            <a:avLst>
              <a:gd name="adj1" fmla="val 253819"/>
              <a:gd name="adj2" fmla="val -649481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28" name="Text Box 48"/>
          <p:cNvSpPr txBox="1">
            <a:spLocks noChangeArrowheads="1"/>
          </p:cNvSpPr>
          <p:nvPr/>
        </p:nvSpPr>
        <p:spPr bwMode="auto">
          <a:xfrm>
            <a:off x="6934200" y="2667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6</a:t>
            </a:r>
          </a:p>
        </p:txBody>
      </p:sp>
      <p:sp>
        <p:nvSpPr>
          <p:cNvPr id="122929" name="AutoShape 49"/>
          <p:cNvSpPr>
            <a:spLocks noChangeArrowheads="1"/>
          </p:cNvSpPr>
          <p:nvPr/>
        </p:nvSpPr>
        <p:spPr bwMode="auto">
          <a:xfrm>
            <a:off x="6883400" y="4873625"/>
            <a:ext cx="457200" cy="304800"/>
          </a:xfrm>
          <a:prstGeom prst="wedgeRectCallout">
            <a:avLst>
              <a:gd name="adj1" fmla="val 251042"/>
              <a:gd name="adj2" fmla="val -655731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32" name="AutoShape 52"/>
          <p:cNvSpPr>
            <a:spLocks noChangeArrowheads="1"/>
          </p:cNvSpPr>
          <p:nvPr/>
        </p:nvSpPr>
        <p:spPr bwMode="auto">
          <a:xfrm>
            <a:off x="7442200" y="4875213"/>
            <a:ext cx="457200" cy="304800"/>
          </a:xfrm>
          <a:prstGeom prst="wedgeRectCallout">
            <a:avLst>
              <a:gd name="adj1" fmla="val -292014"/>
              <a:gd name="adj2" fmla="val 50052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35" name="AutoShape 55"/>
          <p:cNvSpPr>
            <a:spLocks noChangeArrowheads="1"/>
          </p:cNvSpPr>
          <p:nvPr/>
        </p:nvSpPr>
        <p:spPr bwMode="auto">
          <a:xfrm>
            <a:off x="7442200" y="4497388"/>
            <a:ext cx="457200" cy="304800"/>
          </a:xfrm>
          <a:prstGeom prst="wedgeRectCallout">
            <a:avLst>
              <a:gd name="adj1" fmla="val -314236"/>
              <a:gd name="adj2" fmla="val 51302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37" name="AutoShape 57"/>
          <p:cNvSpPr>
            <a:spLocks noChangeArrowheads="1"/>
          </p:cNvSpPr>
          <p:nvPr/>
        </p:nvSpPr>
        <p:spPr bwMode="auto">
          <a:xfrm>
            <a:off x="8001000" y="4113213"/>
            <a:ext cx="457200" cy="304800"/>
          </a:xfrm>
          <a:prstGeom prst="wedgeRectCallout">
            <a:avLst>
              <a:gd name="adj1" fmla="val -18403"/>
              <a:gd name="adj2" fmla="val 417190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22940" name="AutoShape 60"/>
          <p:cNvSpPr>
            <a:spLocks noChangeArrowheads="1"/>
          </p:cNvSpPr>
          <p:nvPr/>
        </p:nvSpPr>
        <p:spPr bwMode="auto">
          <a:xfrm>
            <a:off x="8001000" y="4498975"/>
            <a:ext cx="457200" cy="304800"/>
          </a:xfrm>
          <a:prstGeom prst="wedgeRectCallout">
            <a:avLst>
              <a:gd name="adj1" fmla="val 1042"/>
              <a:gd name="adj2" fmla="val 41302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43" name="AutoShape 63"/>
          <p:cNvSpPr>
            <a:spLocks noChangeArrowheads="1"/>
          </p:cNvSpPr>
          <p:nvPr/>
        </p:nvSpPr>
        <p:spPr bwMode="auto">
          <a:xfrm>
            <a:off x="8001000" y="4875213"/>
            <a:ext cx="457200" cy="304800"/>
          </a:xfrm>
          <a:prstGeom prst="wedgeRectCallout">
            <a:avLst>
              <a:gd name="adj1" fmla="val 14931"/>
              <a:gd name="adj2" fmla="val 44427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-128" charset="-128"/>
              <a:cs typeface="+mn-cs"/>
            </a:endParaRPr>
          </a:p>
        </p:txBody>
      </p:sp>
      <p:sp>
        <p:nvSpPr>
          <p:cNvPr id="122944" name="Text Box 64"/>
          <p:cNvSpPr txBox="1">
            <a:spLocks noChangeArrowheads="1"/>
          </p:cNvSpPr>
          <p:nvPr/>
        </p:nvSpPr>
        <p:spPr bwMode="auto">
          <a:xfrm>
            <a:off x="6934200" y="633888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12</a:t>
            </a:r>
          </a:p>
        </p:txBody>
      </p:sp>
      <p:sp>
        <p:nvSpPr>
          <p:cNvPr id="122938" name="Text Box 58"/>
          <p:cNvSpPr txBox="1">
            <a:spLocks noChangeArrowheads="1"/>
          </p:cNvSpPr>
          <p:nvPr/>
        </p:nvSpPr>
        <p:spPr bwMode="auto">
          <a:xfrm>
            <a:off x="6934200" y="560863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10</a:t>
            </a:r>
          </a:p>
        </p:txBody>
      </p:sp>
      <p:sp>
        <p:nvSpPr>
          <p:cNvPr id="122941" name="Text Box 61"/>
          <p:cNvSpPr txBox="1">
            <a:spLocks noChangeArrowheads="1"/>
          </p:cNvSpPr>
          <p:nvPr/>
        </p:nvSpPr>
        <p:spPr bwMode="auto">
          <a:xfrm>
            <a:off x="6934200" y="5967413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11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4876800" y="2263775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2</a:t>
            </a:r>
          </a:p>
        </p:txBody>
      </p:sp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4876800" y="1905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1</a:t>
            </a:r>
          </a:p>
        </p:txBody>
      </p:sp>
      <p:sp>
        <p:nvSpPr>
          <p:cNvPr id="122916" name="Text Box 36"/>
          <p:cNvSpPr txBox="1">
            <a:spLocks noChangeArrowheads="1"/>
          </p:cNvSpPr>
          <p:nvPr/>
        </p:nvSpPr>
        <p:spPr bwMode="auto">
          <a:xfrm>
            <a:off x="4876800" y="2644775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3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6526213" y="4343400"/>
            <a:ext cx="1539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ea typeface="Osaka" charset="0"/>
                <a:cs typeface="Osaka" charset="0"/>
              </a:rPr>
              <a:t>Galatia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685800" y="3733800"/>
            <a:ext cx="376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DEC06"/>
                </a:solidFill>
                <a:ea typeface="Osaka" pitchFamily="-128" charset="-128"/>
                <a:cs typeface="+mn-cs"/>
              </a:rPr>
              <a:t>Khotbah</a:t>
            </a:r>
            <a:r>
              <a:rPr lang="en-US" sz="2800" b="1" dirty="0">
                <a:solidFill>
                  <a:srgbClr val="FDEC06"/>
                </a:solidFill>
                <a:ea typeface="Osaka" pitchFamily="-128" charset="-128"/>
                <a:cs typeface="+mn-cs"/>
              </a:rPr>
              <a:t> </a:t>
            </a:r>
            <a:r>
              <a:rPr lang="en-US" sz="2800" b="1" dirty="0" err="1">
                <a:solidFill>
                  <a:srgbClr val="FDEC06"/>
                </a:solidFill>
                <a:ea typeface="Osaka" pitchFamily="-128" charset="-128"/>
                <a:cs typeface="+mn-cs"/>
              </a:rPr>
              <a:t>kebanyakan</a:t>
            </a:r>
            <a:endParaRPr lang="en-US" sz="2800" b="1" dirty="0">
              <a:solidFill>
                <a:srgbClr val="FDEC06"/>
              </a:solidFill>
              <a:ea typeface="Osaka" pitchFamily="-128" charset="-128"/>
              <a:cs typeface="+mn-cs"/>
            </a:endParaRPr>
          </a:p>
        </p:txBody>
      </p:sp>
      <p:sp>
        <p:nvSpPr>
          <p:cNvPr id="122945" name="Text Box 65"/>
          <p:cNvSpPr txBox="1">
            <a:spLocks noChangeArrowheads="1"/>
          </p:cNvSpPr>
          <p:nvPr/>
        </p:nvSpPr>
        <p:spPr bwMode="auto">
          <a:xfrm>
            <a:off x="6553200" y="3352800"/>
            <a:ext cx="1646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DEC06"/>
                </a:solidFill>
                <a:ea typeface="Osaka" pitchFamily="-128" charset="-128"/>
                <a:cs typeface="+mn-cs"/>
              </a:rPr>
              <a:t>Exposisi</a:t>
            </a:r>
            <a:endParaRPr lang="en-US" sz="2800" b="1" dirty="0">
              <a:solidFill>
                <a:srgbClr val="FDEC06"/>
              </a:solidFill>
              <a:ea typeface="Osaka" pitchFamily="-128" charset="-128"/>
              <a:cs typeface="+mn-cs"/>
            </a:endParaRPr>
          </a:p>
        </p:txBody>
      </p:sp>
      <p:sp>
        <p:nvSpPr>
          <p:cNvPr id="122919" name="Text Box 39"/>
          <p:cNvSpPr txBox="1">
            <a:spLocks noChangeArrowheads="1"/>
          </p:cNvSpPr>
          <p:nvPr/>
        </p:nvSpPr>
        <p:spPr bwMode="auto">
          <a:xfrm>
            <a:off x="4876800" y="5599113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7</a:t>
            </a:r>
          </a:p>
        </p:txBody>
      </p:sp>
      <p:sp>
        <p:nvSpPr>
          <p:cNvPr id="122931" name="Text Box 51"/>
          <p:cNvSpPr txBox="1">
            <a:spLocks noChangeArrowheads="1"/>
          </p:cNvSpPr>
          <p:nvPr/>
        </p:nvSpPr>
        <p:spPr bwMode="auto">
          <a:xfrm>
            <a:off x="4876800" y="63388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9</a:t>
            </a:r>
          </a:p>
        </p:txBody>
      </p:sp>
      <p:sp>
        <p:nvSpPr>
          <p:cNvPr id="122934" name="Text Box 54"/>
          <p:cNvSpPr txBox="1">
            <a:spLocks noChangeArrowheads="1"/>
          </p:cNvSpPr>
          <p:nvPr/>
        </p:nvSpPr>
        <p:spPr bwMode="auto">
          <a:xfrm>
            <a:off x="4876800" y="59578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8</a:t>
            </a:r>
          </a:p>
        </p:txBody>
      </p:sp>
      <p:sp>
        <p:nvSpPr>
          <p:cNvPr id="122922" name="Text Box 42"/>
          <p:cNvSpPr txBox="1">
            <a:spLocks noChangeArrowheads="1"/>
          </p:cNvSpPr>
          <p:nvPr/>
        </p:nvSpPr>
        <p:spPr bwMode="auto">
          <a:xfrm>
            <a:off x="6934200" y="2286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ea typeface="Osaka" pitchFamily="-128" charset="-128"/>
                <a:cs typeface="+mn-cs"/>
              </a:rPr>
              <a:t>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 build="p" autoUpdateAnimBg="0"/>
      <p:bldP spid="122889" grpId="0" animBg="1" autoUpdateAnimBg="0"/>
      <p:bldP spid="122890" grpId="0" build="p" autoUpdateAnimBg="0"/>
      <p:bldP spid="122891" grpId="0" animBg="1" autoUpdateAnimBg="0"/>
      <p:bldP spid="122892" grpId="0" build="p" autoUpdateAnimBg="0"/>
      <p:bldP spid="122893" grpId="0" animBg="1" autoUpdateAnimBg="0"/>
      <p:bldP spid="122894" grpId="0" build="p" autoUpdateAnimBg="0"/>
      <p:bldP spid="122895" grpId="0" animBg="1" autoUpdateAnimBg="0"/>
      <p:bldP spid="122896" grpId="0" build="p" autoUpdateAnimBg="0"/>
      <p:bldP spid="122897" grpId="0" animBg="1" autoUpdateAnimBg="0"/>
      <p:bldP spid="122898" grpId="0" build="p" autoUpdateAnimBg="0"/>
      <p:bldP spid="122899" grpId="0" animBg="1" autoUpdateAnimBg="0"/>
      <p:bldP spid="122900" grpId="0" animBg="1" autoUpdateAnimBg="0"/>
      <p:bldP spid="122901" grpId="0" build="p" autoUpdateAnimBg="0"/>
      <p:bldP spid="122902" grpId="0" build="p" autoUpdateAnimBg="0"/>
      <p:bldP spid="122911" grpId="0" animBg="1"/>
      <p:bldP spid="122914" grpId="0" animBg="1"/>
      <p:bldP spid="122917" grpId="0" animBg="1"/>
      <p:bldP spid="122920" grpId="0" animBg="1"/>
      <p:bldP spid="122923" grpId="0" animBg="1"/>
      <p:bldP spid="122925" grpId="0"/>
      <p:bldP spid="122926" grpId="0" animBg="1"/>
      <p:bldP spid="122928" grpId="0"/>
      <p:bldP spid="122929" grpId="0" animBg="1"/>
      <p:bldP spid="122932" grpId="0" animBg="1"/>
      <p:bldP spid="122935" grpId="0" animBg="1"/>
      <p:bldP spid="122937" grpId="0" animBg="1"/>
      <p:bldP spid="122940" grpId="0" animBg="1"/>
      <p:bldP spid="122943" grpId="0" animBg="1"/>
      <p:bldP spid="122944" grpId="0"/>
      <p:bldP spid="122938" grpId="0"/>
      <p:bldP spid="122941" grpId="0"/>
      <p:bldP spid="122910" grpId="0"/>
      <p:bldP spid="122913" grpId="0"/>
      <p:bldP spid="122916" grpId="0"/>
      <p:bldP spid="122883" grpId="0"/>
      <p:bldP spid="122887" grpId="0"/>
      <p:bldP spid="122945" grpId="0"/>
      <p:bldP spid="122919" grpId="0"/>
      <p:bldP spid="122931" grpId="0"/>
      <p:bldP spid="122934" grpId="0"/>
      <p:bldP spid="1229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7" name="Picture 5" descr="christh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3962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H.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Exposisi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 smtClean="0">
                <a:solidFill>
                  <a:srgbClr val="FDEC06"/>
                </a:solidFill>
                <a:latin typeface="Arial" charset="0"/>
                <a:ea typeface="Osaka" charset="0"/>
              </a:rPr>
              <a:t>menjimatkan</a:t>
            </a:r>
            <a:r>
              <a:rPr lang="en-US" sz="3600" b="1" dirty="0" smtClean="0">
                <a:solidFill>
                  <a:srgbClr val="FDEC06"/>
                </a:solidFill>
                <a:latin typeface="Arial" charset="0"/>
                <a:ea typeface="Osaka" charset="0"/>
              </a:rPr>
              <a:t> masa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</a:rPr>
              <a:t>kerana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kita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tidak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perlu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memutuskan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topik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apa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yang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akan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kita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Osaka" charset="0"/>
              </a:rPr>
              <a:t>sampaikan</a:t>
            </a:r>
            <a:endParaRPr lang="en-US" sz="4000" dirty="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28600" y="4419600"/>
            <a:ext cx="396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600" b="1">
                <a:latin typeface="Bradley Hand ITC TT-Bold" charset="0"/>
                <a:ea typeface="Osaka" charset="0"/>
                <a:cs typeface="Osaka" charset="0"/>
              </a:rPr>
              <a:t>“</a:t>
            </a:r>
            <a:r>
              <a:rPr lang="en-US" altLang="ja-JP" sz="3600" b="1">
                <a:latin typeface="Bradley Hand ITC TT-Bold" charset="0"/>
                <a:ea typeface="Osaka" charset="0"/>
                <a:cs typeface="Osaka" charset="0"/>
              </a:rPr>
              <a:t>Tuhan, topik apa Minggu ini?</a:t>
            </a:r>
            <a:r>
              <a:rPr lang="ja-JP" altLang="en-US" sz="3600" b="1">
                <a:latin typeface="Bradley Hand ITC TT-Bold" charset="0"/>
                <a:ea typeface="Osaka" charset="0"/>
                <a:cs typeface="Osaka" charset="0"/>
              </a:rPr>
              <a:t>”</a:t>
            </a:r>
            <a:endParaRPr lang="en-US" sz="3600" b="1">
              <a:latin typeface="Bradley Hand ITC TT-Bold" charset="0"/>
              <a:ea typeface="Osaka" charset="0"/>
              <a:cs typeface="Osaka" charset="0"/>
            </a:endParaRPr>
          </a:p>
        </p:txBody>
      </p:sp>
      <p:pic>
        <p:nvPicPr>
          <p:cNvPr id="120839" name="Picture 7" descr="john-3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4958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I. Exposisi memungkinkan pengkhotbah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berbicara dengan iman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sp>
        <p:nvSpPr>
          <p:cNvPr id="118788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762000" y="5029200"/>
            <a:ext cx="33020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Kemurnian Seksual</a:t>
            </a:r>
          </a:p>
        </p:txBody>
      </p:sp>
      <p:sp>
        <p:nvSpPr>
          <p:cNvPr id="118789" name="WordArt 5"/>
          <p:cNvSpPr>
            <a:spLocks noChangeArrowheads="1" noChangeShapeType="1" noTextEdit="1"/>
          </p:cNvSpPr>
          <p:nvPr/>
        </p:nvSpPr>
        <p:spPr bwMode="auto">
          <a:xfrm>
            <a:off x="539552" y="2743200"/>
            <a:ext cx="3816424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Pertempuran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18790" name="WordArt 6"/>
          <p:cNvSpPr>
            <a:spLocks noChangeArrowheads="1" noChangeShapeType="1" noTextEdit="1"/>
          </p:cNvSpPr>
          <p:nvPr/>
        </p:nvSpPr>
        <p:spPr bwMode="auto">
          <a:xfrm>
            <a:off x="5181600" y="2286000"/>
            <a:ext cx="3422650" cy="2286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Memberi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  <p:bldP spid="1187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  <a:noFill/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  <a:ea typeface="Osaka" charset="0"/>
              </a:rPr>
              <a:t>J. Exposisi menjaga kita dari beberapa bahaya dari </a:t>
            </a:r>
            <a:r>
              <a:rPr lang="en-US" sz="3600" b="1">
                <a:solidFill>
                  <a:srgbClr val="FDEC06"/>
                </a:solidFill>
                <a:latin typeface="Arial" charset="0"/>
                <a:ea typeface="Osaka" charset="0"/>
              </a:rPr>
              <a:t>khotbah topikal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pitchFamily="-128" charset="-128"/>
                <a:cs typeface="+mn-cs"/>
              </a:rPr>
              <a:t>2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395535" y="2743200"/>
            <a:ext cx="8376195" cy="28305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Apa</a:t>
            </a:r>
            <a:r>
              <a:rPr lang="en-US" sz="36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kebahayaan</a:t>
            </a:r>
            <a:r>
              <a:rPr lang="en-US" sz="36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?</a:t>
            </a:r>
            <a:endParaRPr lang="en-US" sz="36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blurRad="63500" dist="125724" dir="18900000" algn="ctr" rotWithShape="0">
                  <a:srgbClr val="000099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latin typeface="Arial" charset="0"/>
                <a:ea typeface="Osaka" charset="0"/>
              </a:rPr>
              <a:t>Beberapa Bahaya dari Khotbah Topikal</a:t>
            </a:r>
            <a:endParaRPr lang="en-US" sz="3600">
              <a:solidFill>
                <a:schemeClr val="tx1"/>
              </a:solidFill>
              <a:latin typeface="Arial" charset="0"/>
              <a:ea typeface="Osaka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990905"/>
              </p:ext>
            </p:extLst>
          </p:nvPr>
        </p:nvGraphicFramePr>
        <p:xfrm>
          <a:off x="0" y="1124744"/>
          <a:ext cx="9111885" cy="5492772"/>
        </p:xfrm>
        <a:graphic>
          <a:graphicData uri="http://schemas.openxmlformats.org/drawingml/2006/table">
            <a:tbl>
              <a:tblPr/>
              <a:tblGrid>
                <a:gridCol w="4556823"/>
                <a:gridCol w="4555062"/>
              </a:tblGrid>
              <a:tr h="487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Khotbah Topikal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55773" marR="55773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Khotbah Ekspositori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55773" marR="55773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09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Berkhotbah 2 atau lebih teks Firman Tuhan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55773" marR="55773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Fokus hanya pada satu bagian Firman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55773" marR="55773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</a:tr>
              <a:tr h="9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Lebih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mudah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memilih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apa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yang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pengkhotbah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ingin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katakan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dari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teks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55773" marR="55773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Memahami apa yang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Tuhan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katakan melalui penulis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55773" marR="55773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</a:tr>
              <a:tr h="609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Pengkhotbah merancang kerangka khotbahnya sendiri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55773" marR="55773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Pengkhotbah menulis kerangka khotbahnya berdasarkan teks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55773" marR="55773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</a:tr>
              <a:tr h="1149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Waktu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mungkin tidak cukup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untuk menempatkan ayat-ayat dalam konteks yang sebenarnya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55773" marR="55773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Tersedia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cukup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waktu untuk menempatkan ayat-ayat dalam konteks yang sebenarnya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55773" marR="55773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</a:tr>
              <a:tr h="1722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Pengkhotbah dapat dituduh berbicara kepada individual –individual tertentu saja.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55773" marR="55773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Lebih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kecil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kemungkinan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Pengkhotbah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dituduh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menargetkan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subjek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atau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orang-orang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tertentu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karena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berkhotbah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secara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sistematik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 charset="0"/>
                          <a:cs typeface="Arial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55773" marR="55773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</a:tr>
            </a:tbl>
          </a:graphicData>
        </a:graphic>
      </p:graphicFrame>
      <p:sp>
        <p:nvSpPr>
          <p:cNvPr id="90138" name="Text Box 4"/>
          <p:cNvSpPr txBox="1">
            <a:spLocks noChangeArrowheads="1"/>
          </p:cNvSpPr>
          <p:nvPr/>
        </p:nvSpPr>
        <p:spPr bwMode="auto">
          <a:xfrm>
            <a:off x="8713788" y="3968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Osaka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 •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MS PGothic" charset="0"/>
              </a:rPr>
              <a:t>Dapatkan slide ini tanpa biaya</a:t>
            </a:r>
            <a:endParaRPr lang="en-US" sz="1400" b="1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03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2063"/>
            <a:ext cx="9144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chemeClr val="tx1"/>
          </a:solidFill>
        </p:spPr>
        <p:txBody>
          <a:bodyPr/>
          <a:lstStyle/>
          <a:p>
            <a:r>
              <a:rPr lang="en-US" sz="3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“Kita </a:t>
            </a:r>
            <a:r>
              <a:rPr lang="en-US" sz="3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akan</a:t>
            </a:r>
            <a:r>
              <a:rPr lang="en-US" sz="3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melancong</a:t>
            </a:r>
            <a:r>
              <a:rPr lang="en-US" sz="3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minggu</a:t>
            </a:r>
            <a:r>
              <a:rPr lang="en-US" sz="3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depan</a:t>
            </a:r>
            <a:r>
              <a:rPr lang="en-US" sz="3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."</a:t>
            </a:r>
            <a:endParaRPr lang="en-US" sz="3800" b="1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1588" y="1063625"/>
            <a:ext cx="914400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800" b="1" i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Dengan</a:t>
            </a:r>
            <a:r>
              <a:rPr lang="en-US" sz="3800" b="1" i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3800" b="1" i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cara</a:t>
            </a:r>
            <a:r>
              <a:rPr lang="en-US" sz="3800" b="1" i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3800" b="1" i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apa</a:t>
            </a:r>
            <a:r>
              <a:rPr lang="en-US" sz="3800" b="1" i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? </a:t>
            </a:r>
            <a:r>
              <a:rPr lang="en-US" sz="3800" b="1" i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Dengan</a:t>
            </a:r>
            <a:r>
              <a:rPr lang="en-US" sz="3800" b="1" i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…</a:t>
            </a:r>
            <a:endParaRPr lang="en-US" sz="3800" b="1" i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700213"/>
            <a:ext cx="45005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800" b="1" dirty="0" err="1">
                <a:solidFill>
                  <a:srgbClr val="000000"/>
                </a:solidFill>
                <a:ea typeface="Osaka" charset="0"/>
                <a:cs typeface="Osaka" charset="0"/>
              </a:rPr>
              <a:t>K</a:t>
            </a:r>
            <a:r>
              <a:rPr lang="en-US" sz="38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ereta</a:t>
            </a:r>
            <a:r>
              <a:rPr lang="en-US" sz="38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  <a:endParaRPr lang="en-US" sz="38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932363" y="1700213"/>
            <a:ext cx="4103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8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Kereta</a:t>
            </a:r>
            <a:r>
              <a:rPr lang="en-US" sz="38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38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api</a:t>
            </a:r>
            <a:r>
              <a:rPr lang="en-US" sz="38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  <a:endParaRPr lang="en-US" sz="38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2420938"/>
            <a:ext cx="4572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800" b="1" dirty="0">
                <a:solidFill>
                  <a:srgbClr val="000000"/>
                </a:solidFill>
                <a:ea typeface="Osaka" charset="0"/>
                <a:cs typeface="Osaka" charset="0"/>
              </a:rPr>
              <a:t>B</a:t>
            </a:r>
            <a:r>
              <a:rPr lang="en-US" sz="38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as?</a:t>
            </a:r>
            <a:endParaRPr lang="en-US" sz="38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932363" y="2420938"/>
            <a:ext cx="4103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8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Jet?</a:t>
            </a:r>
            <a:endParaRPr lang="en-US" sz="38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3141663"/>
            <a:ext cx="4572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800" b="1" dirty="0" err="1">
                <a:solidFill>
                  <a:srgbClr val="000000"/>
                </a:solidFill>
                <a:ea typeface="Osaka" charset="0"/>
                <a:cs typeface="Osaka" charset="0"/>
              </a:rPr>
              <a:t>T</a:t>
            </a:r>
            <a:r>
              <a:rPr lang="en-US" sz="38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eksi</a:t>
            </a:r>
            <a:r>
              <a:rPr lang="en-US" sz="38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?</a:t>
            </a:r>
            <a:endParaRPr lang="en-US" sz="38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932363" y="3141663"/>
            <a:ext cx="4103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8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Jalan</a:t>
            </a:r>
            <a:r>
              <a:rPr lang="en-US" sz="38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kaki?</a:t>
            </a:r>
            <a:endParaRPr lang="en-US" sz="38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594995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Terpulanglah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ke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mana </a:t>
            </a:r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kita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pergi</a:t>
            </a:r>
            <a:r>
              <a:rPr lang="en-US" sz="4000" b="1" dirty="0" smtClean="0">
                <a:solidFill>
                  <a:srgbClr val="000000"/>
                </a:solidFill>
                <a:ea typeface="Osaka" charset="0"/>
                <a:cs typeface="Osaka" charset="0"/>
              </a:rPr>
              <a:t>!</a:t>
            </a:r>
            <a:endParaRPr lang="en-US" sz="4000" b="1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  <p:bldP spid="16" grpId="0"/>
      <p:bldP spid="1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16058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chemeClr val="tx1"/>
          </a:solidFill>
        </p:spPr>
        <p:txBody>
          <a:bodyPr/>
          <a:lstStyle/>
          <a:p>
            <a:r>
              <a:rPr lang="en-US" sz="4000" b="1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"We will give an expository sermon"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1588" y="1135063"/>
            <a:ext cx="914400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i="1">
                <a:solidFill>
                  <a:srgbClr val="000000"/>
                </a:solidFill>
                <a:ea typeface="Osaka" charset="0"/>
                <a:cs typeface="Osaka" charset="0"/>
              </a:rPr>
              <a:t>But what is it?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844675"/>
            <a:ext cx="457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>
                <a:solidFill>
                  <a:srgbClr val="000000"/>
                </a:solidFill>
                <a:ea typeface="Osaka" charset="0"/>
                <a:cs typeface="Osaka" charset="0"/>
              </a:rPr>
              <a:t>A commentary?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0" y="1844675"/>
            <a:ext cx="457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>
                <a:solidFill>
                  <a:srgbClr val="000000"/>
                </a:solidFill>
                <a:ea typeface="Osaka" charset="0"/>
                <a:cs typeface="Osaka" charset="0"/>
              </a:rPr>
              <a:t>Entertainment?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636838"/>
            <a:ext cx="4572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>
                <a:solidFill>
                  <a:srgbClr val="000000"/>
                </a:solidFill>
                <a:ea typeface="Osaka" charset="0"/>
                <a:cs typeface="Osaka" charset="0"/>
              </a:rPr>
              <a:t>A Bible lesson?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0" y="2636838"/>
            <a:ext cx="4572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>
                <a:solidFill>
                  <a:srgbClr val="000000"/>
                </a:solidFill>
                <a:ea typeface="Osaka" charset="0"/>
                <a:cs typeface="Osaka" charset="0"/>
              </a:rPr>
              <a:t>Passion?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594995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>
                <a:solidFill>
                  <a:srgbClr val="000000"/>
                </a:solidFill>
                <a:ea typeface="Osaka" charset="0"/>
                <a:cs typeface="Osaka" charset="0"/>
              </a:rPr>
              <a:t>We need a common definition.</a:t>
            </a:r>
          </a:p>
        </p:txBody>
      </p:sp>
      <p:pic>
        <p:nvPicPr>
          <p:cNvPr id="4404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12860" r="5699" b="29272"/>
          <a:stretch>
            <a:fillRect/>
          </a:stretch>
        </p:blipFill>
        <p:spPr bwMode="auto">
          <a:xfrm>
            <a:off x="107950" y="3981450"/>
            <a:ext cx="21621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2382" r="9142" b="39886"/>
          <a:stretch>
            <a:fillRect/>
          </a:stretch>
        </p:blipFill>
        <p:spPr bwMode="auto">
          <a:xfrm>
            <a:off x="4649788" y="3981450"/>
            <a:ext cx="21288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r="25883"/>
          <a:stretch>
            <a:fillRect/>
          </a:stretch>
        </p:blipFill>
        <p:spPr bwMode="auto">
          <a:xfrm>
            <a:off x="2390775" y="3981450"/>
            <a:ext cx="2138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843" r="12622" b="7346"/>
          <a:stretch>
            <a:fillRect/>
          </a:stretch>
        </p:blipFill>
        <p:spPr bwMode="auto">
          <a:xfrm>
            <a:off x="6899275" y="3981450"/>
            <a:ext cx="21367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Sh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00100" y="1143000"/>
            <a:ext cx="1985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charset="0"/>
                <a:ea typeface="ＭＳ Ｐゴシック" charset="-128"/>
                <a:cs typeface="+mn-cs"/>
              </a:rPr>
              <a:t>Definisi</a:t>
            </a:r>
            <a:endParaRPr lang="en-US" sz="4000" b="1" dirty="0">
              <a:solidFill>
                <a:srgbClr val="FFFF00"/>
              </a:solidFill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365125" y="6230938"/>
            <a:ext cx="550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Some 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352800" y="996950"/>
            <a:ext cx="2895600" cy="466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2500" b="1" dirty="0"/>
              <a:t>“</a:t>
            </a:r>
            <a:r>
              <a:rPr lang="en-US" altLang="ja-JP" sz="2500" b="1" dirty="0" err="1"/>
              <a:t>Khotbah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ekspositori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menjelaskan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suatu</a:t>
            </a:r>
            <a:r>
              <a:rPr lang="en-US" altLang="ja-JP" sz="2500" b="1" dirty="0"/>
              <a:t> </a:t>
            </a:r>
            <a:r>
              <a:rPr lang="en-US" altLang="ja-JP" sz="2500" b="1" u="sng" dirty="0" err="1" smtClean="0"/>
              <a:t>bahagian</a:t>
            </a:r>
            <a:r>
              <a:rPr lang="en-US" altLang="ja-JP" sz="2500" b="1" dirty="0" smtClean="0"/>
              <a:t> </a:t>
            </a:r>
            <a:r>
              <a:rPr lang="en-US" altLang="ja-JP" sz="2500" b="1" dirty="0" err="1"/>
              <a:t>dalam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Alkitab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untuk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mengarahkan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jemaat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kepada</a:t>
            </a:r>
            <a:r>
              <a:rPr lang="en-US" altLang="ja-JP" sz="2500" b="1" dirty="0"/>
              <a:t> </a:t>
            </a:r>
            <a:r>
              <a:rPr lang="en-US" altLang="ja-JP" sz="2500" b="1" u="sng" dirty="0" err="1"/>
              <a:t>aplikasi</a:t>
            </a:r>
            <a:r>
              <a:rPr lang="en-US" altLang="ja-JP" sz="2500" b="1" dirty="0"/>
              <a:t> yang </a:t>
            </a:r>
            <a:r>
              <a:rPr lang="en-US" altLang="ja-JP" sz="2500" b="1" dirty="0" err="1"/>
              <a:t>benar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dan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praktis</a:t>
            </a:r>
            <a:r>
              <a:rPr lang="en-US" altLang="ja-JP" sz="2500" b="1" dirty="0"/>
              <a:t> </a:t>
            </a:r>
            <a:r>
              <a:rPr lang="en-US" altLang="ja-JP" sz="2500" b="1" dirty="0" err="1"/>
              <a:t>dari</a:t>
            </a:r>
            <a:r>
              <a:rPr lang="en-US" altLang="ja-JP" sz="2500" b="1" dirty="0"/>
              <a:t> </a:t>
            </a:r>
            <a:r>
              <a:rPr lang="en-US" altLang="ja-JP" sz="2500" b="1" dirty="0" err="1" smtClean="0"/>
              <a:t>bahagian</a:t>
            </a:r>
            <a:r>
              <a:rPr lang="en-US" altLang="ja-JP" sz="2500" b="1" dirty="0" smtClean="0"/>
              <a:t> </a:t>
            </a:r>
            <a:r>
              <a:rPr lang="en-US" altLang="ja-JP" sz="2500" b="1" dirty="0" err="1"/>
              <a:t>tersebut</a:t>
            </a:r>
            <a:r>
              <a:rPr lang="ja-JP" altLang="en-US" sz="2500" b="1" dirty="0"/>
              <a:t>”</a:t>
            </a:r>
            <a:endParaRPr lang="en-US" sz="2500" b="1" dirty="0"/>
          </a:p>
        </p:txBody>
      </p:sp>
      <p:sp>
        <p:nvSpPr>
          <p:cNvPr id="4506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0"/>
            <a:ext cx="8458200" cy="1214438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chemeClr val="bg1"/>
                </a:solidFill>
                <a:latin typeface="Arial" charset="0"/>
                <a:ea typeface="Osaka" charset="0"/>
              </a:rPr>
              <a:t>Apa yang Membuat Suatu Khotbah disebut Ekspositori?</a:t>
            </a:r>
            <a:endParaRPr lang="en-US" sz="3200">
              <a:latin typeface="Arial" charset="0"/>
              <a:ea typeface="Osaka" charset="0"/>
            </a:endParaRP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6400800" y="5211763"/>
            <a:ext cx="2667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Walter Liefeld, </a:t>
            </a:r>
            <a:r>
              <a:rPr lang="en-US" i="1">
                <a:solidFill>
                  <a:schemeClr val="bg1"/>
                </a:solidFill>
              </a:rPr>
              <a:t>NT Exposition (Eksposisi PB)</a:t>
            </a:r>
            <a:r>
              <a:rPr lang="en-US">
                <a:solidFill>
                  <a:schemeClr val="bg1"/>
                </a:solidFill>
              </a:rPr>
              <a:t>, hal. 6</a:t>
            </a:r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DSSc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0" y="1106488"/>
            <a:ext cx="9144000" cy="54168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Khotbah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Ekspositori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ialah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pengisytiharan</a:t>
            </a:r>
            <a:r>
              <a:rPr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suatu</a:t>
            </a:r>
            <a:r>
              <a:rPr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en-US" altLang="ja-JP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alkitabiah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berasal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didapatkan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melalui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kajian</a:t>
            </a:r>
            <a:r>
              <a:rPr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sejarah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bahasa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ja-JP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sastera</a:t>
            </a:r>
            <a:r>
              <a:rPr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en-US" altLang="ja-JP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bahagian</a:t>
            </a:r>
            <a:r>
              <a:rPr lang="en-US" altLang="ja-JP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Firman</a:t>
            </a:r>
            <a:r>
              <a:rPr lang="en-US" altLang="ja-JP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konteksnya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ja-JP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disediakan</a:t>
            </a:r>
            <a:r>
              <a:rPr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terlebih</a:t>
            </a:r>
            <a:r>
              <a:rPr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dahulu</a:t>
            </a:r>
            <a:r>
              <a:rPr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daripada</a:t>
            </a:r>
            <a:r>
              <a:rPr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Kudus. </a:t>
            </a:r>
            <a:r>
              <a:rPr lang="en-US" altLang="ja-JP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</a:t>
            </a:r>
            <a:r>
              <a:rPr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penting</a:t>
            </a:r>
            <a:r>
              <a:rPr lang="en-US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kepribadian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pengkhotbah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melalui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diaplikasikan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pengalaman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jemaat</a:t>
            </a:r>
            <a:r>
              <a:rPr lang="ja-JP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(Robinson, </a:t>
            </a:r>
            <a:r>
              <a:rPr lang="en-US" altLang="ja-JP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20, </a:t>
            </a:r>
            <a:r>
              <a:rPr lang="en-US" altLang="ja-JP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diadaptasi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beliau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suatu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seminar </a:t>
            </a:r>
            <a:r>
              <a:rPr lang="en-US" altLang="ja-JP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khotbah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Osaka" charset="0"/>
              </a:rPr>
              <a:t>Definisi yang lebih Terperinci…</a:t>
            </a:r>
            <a:endParaRPr lang="en-US">
              <a:latin typeface="Arial" charset="0"/>
              <a:ea typeface="Osaka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a typeface="ＭＳ Ｐゴシック" charset="-128"/>
                <a:cs typeface="+mn-cs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57188" y="1676400"/>
            <a:ext cx="66865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200" b="1" dirty="0" err="1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Menjelaskan</a:t>
            </a:r>
            <a:r>
              <a:rPr lang="en-US" sz="4200" b="1" dirty="0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200" b="1" u="sng" dirty="0" err="1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satu</a:t>
            </a:r>
            <a:r>
              <a:rPr lang="en-US" sz="4200" b="1" u="sng" dirty="0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200" b="1" u="sng" dirty="0" err="1" smtClean="0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bahagian</a:t>
            </a:r>
            <a:r>
              <a:rPr lang="en-US" sz="4200" b="1" u="sng" dirty="0" smtClean="0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200" b="1" u="sng" dirty="0" err="1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utama</a:t>
            </a:r>
            <a:r>
              <a:rPr lang="en-US" sz="4200" b="1" dirty="0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200" b="1" dirty="0" err="1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dari</a:t>
            </a:r>
            <a:r>
              <a:rPr lang="en-US" sz="4200" b="1" dirty="0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200" b="1" dirty="0" err="1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Firman</a:t>
            </a:r>
            <a:r>
              <a:rPr lang="en-US" sz="4200" b="1" dirty="0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200" b="1" dirty="0" err="1">
                <a:solidFill>
                  <a:srgbClr val="00FFFF"/>
                </a:solidFill>
                <a:latin typeface="Times New Roman" charset="0"/>
                <a:ea typeface="ＭＳ Ｐゴシック" charset="-128"/>
                <a:cs typeface="+mn-cs"/>
              </a:rPr>
              <a:t>Tuhan</a:t>
            </a:r>
            <a:endParaRPr lang="en-US" sz="4200" b="1" dirty="0">
              <a:solidFill>
                <a:srgbClr val="00FFFF"/>
              </a:solidFill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Liefeld</a:t>
            </a:r>
            <a:r>
              <a:rPr lang="en-US" sz="3200" b="1" dirty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hal</a:t>
            </a:r>
            <a:r>
              <a:rPr lang="en-US" sz="3200" b="1" dirty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. 6-7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Ciri-Ciri</a:t>
            </a:r>
            <a:r>
              <a:rPr lang="en-US" sz="48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Eksposisi</a:t>
            </a:r>
            <a:endParaRPr lang="en-US" sz="4800" b="1" dirty="0" smtClean="0">
              <a:cs typeface="+mj-cs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609600" y="4038600"/>
            <a:ext cx="1981200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58" name="Picture 7" descr="Ligh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7064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images-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22733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AutoShape 9"/>
          <p:cNvSpPr>
            <a:spLocks noChangeArrowheads="1"/>
          </p:cNvSpPr>
          <p:nvPr/>
        </p:nvSpPr>
        <p:spPr bwMode="auto">
          <a:xfrm rot="-2069791">
            <a:off x="1981200" y="3733800"/>
            <a:ext cx="2057400" cy="1524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40" grpId="0" autoUpdateAnimBg="0"/>
      <p:bldP spid="655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5638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chemeClr val="accent1"/>
                </a:solidFill>
                <a:latin typeface="Times New Roman" charset="0"/>
                <a:ea typeface="ＭＳ Ｐゴシック" charset="-128"/>
                <a:cs typeface="+mn-cs"/>
              </a:rPr>
              <a:t>Setia</a:t>
            </a:r>
            <a:r>
              <a:rPr lang="en-US" sz="4400" b="1" dirty="0">
                <a:solidFill>
                  <a:schemeClr val="accent1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charset="0"/>
                <a:ea typeface="ＭＳ Ｐゴシック" charset="-128"/>
                <a:cs typeface="+mn-cs"/>
              </a:rPr>
              <a:t>kepada</a:t>
            </a:r>
            <a:r>
              <a:rPr lang="en-US" sz="4400" b="1" dirty="0">
                <a:solidFill>
                  <a:schemeClr val="accent1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Times New Roman" charset="0"/>
                <a:ea typeface="ＭＳ Ｐゴシック" charset="-128"/>
                <a:cs typeface="+mn-cs"/>
              </a:rPr>
              <a:t>maksud</a:t>
            </a:r>
            <a:r>
              <a:rPr lang="en-US" sz="4400" b="1" dirty="0">
                <a:solidFill>
                  <a:schemeClr val="accent1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Times New Roman" charset="0"/>
                <a:ea typeface="ＭＳ Ｐゴシック" charset="-128"/>
                <a:cs typeface="+mn-cs"/>
              </a:rPr>
              <a:t>penulis</a:t>
            </a:r>
            <a:endParaRPr lang="en-US" sz="4400" b="1" dirty="0">
              <a:solidFill>
                <a:schemeClr val="accent1"/>
              </a:solidFill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Liefeld</a:t>
            </a:r>
            <a:r>
              <a:rPr lang="en-US" sz="3200" b="1" dirty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hal</a:t>
            </a:r>
            <a:r>
              <a:rPr lang="en-US" sz="3200" b="1" dirty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. 6-7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Ciri-Ciri</a:t>
            </a:r>
            <a:r>
              <a:rPr lang="en-US" sz="48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Eksposisi</a:t>
            </a:r>
            <a:endParaRPr lang="en-US" sz="4800" b="1" dirty="0" smtClean="0">
              <a:cs typeface="+mj-cs"/>
            </a:endParaRPr>
          </a:p>
        </p:txBody>
      </p:sp>
      <p:pic>
        <p:nvPicPr>
          <p:cNvPr id="39946" name="Picture 10" descr="images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2536825" cy="25368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943600" y="3276600"/>
            <a:ext cx="2590800" cy="2590800"/>
            <a:chOff x="3744" y="2064"/>
            <a:chExt cx="1632" cy="1632"/>
          </a:xfrm>
        </p:grpSpPr>
        <p:sp>
          <p:nvSpPr>
            <p:cNvPr id="51212" name="Oval 14"/>
            <p:cNvSpPr>
              <a:spLocks noChangeArrowheads="1"/>
            </p:cNvSpPr>
            <p:nvPr/>
          </p:nvSpPr>
          <p:spPr bwMode="auto">
            <a:xfrm>
              <a:off x="3744" y="2064"/>
              <a:ext cx="1632" cy="1632"/>
            </a:xfrm>
            <a:prstGeom prst="ellipse">
              <a:avLst/>
            </a:prstGeom>
            <a:noFill/>
            <a:ln w="2190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3" name="Line 15"/>
            <p:cNvSpPr>
              <a:spLocks noChangeShapeType="1"/>
            </p:cNvSpPr>
            <p:nvPr/>
          </p:nvSpPr>
          <p:spPr bwMode="auto">
            <a:xfrm>
              <a:off x="4032" y="2256"/>
              <a:ext cx="1042" cy="1271"/>
            </a:xfrm>
            <a:prstGeom prst="line">
              <a:avLst/>
            </a:prstGeom>
            <a:noFill/>
            <a:ln w="2222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52" name="Picture 16" descr="paul auth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114800"/>
            <a:ext cx="18367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9600" y="4038600"/>
            <a:ext cx="1981200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53" name="Picture 17" descr="images-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18303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2895600" y="4648200"/>
            <a:ext cx="51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chemeClr val="bg1"/>
                </a:solidFill>
                <a:ea typeface="ＭＳ Ｐゴシック" charset="-128"/>
                <a:cs typeface="+mn-cs"/>
              </a:rPr>
              <a:t>=</a:t>
            </a:r>
            <a:endParaRPr lang="en-US" sz="4400">
              <a:solidFill>
                <a:schemeClr val="bg1"/>
              </a:solidFill>
              <a:ea typeface="ＭＳ Ｐゴシック" charset="-128"/>
              <a:cs typeface="+mn-cs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ChurchAudienc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4276725"/>
            <a:ext cx="38639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FDEC06"/>
                </a:solidFill>
                <a:latin typeface="Times New Roman" charset="0"/>
                <a:ea typeface="ＭＳ Ｐゴシック" charset="-128"/>
                <a:cs typeface="+mn-cs"/>
              </a:rPr>
              <a:t>Kepaduan</a:t>
            </a:r>
            <a:endParaRPr lang="en-US" sz="4400" b="1" dirty="0">
              <a:solidFill>
                <a:srgbClr val="FDEC06"/>
              </a:solidFill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Liefeld</a:t>
            </a:r>
            <a:r>
              <a:rPr lang="en-US" sz="3200" b="1" dirty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hal</a:t>
            </a:r>
            <a:r>
              <a:rPr lang="en-US" sz="3200" b="1" dirty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. 6-7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Karakteristik</a:t>
            </a:r>
            <a:r>
              <a:rPr lang="en-US" sz="48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dari</a:t>
            </a:r>
            <a:r>
              <a:rPr lang="en-US" sz="48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cs typeface="+mj-cs"/>
              </a:rPr>
              <a:t>Eksposisi</a:t>
            </a:r>
            <a:endParaRPr lang="en-US" sz="4800" b="1" dirty="0" smtClean="0">
              <a:cs typeface="+mj-cs"/>
            </a:endParaRPr>
          </a:p>
        </p:txBody>
      </p:sp>
      <p:sp>
        <p:nvSpPr>
          <p:cNvPr id="53254" name="Rectangle 11"/>
          <p:cNvSpPr>
            <a:spLocks noChangeArrowheads="1"/>
          </p:cNvSpPr>
          <p:nvPr/>
        </p:nvSpPr>
        <p:spPr bwMode="auto">
          <a:xfrm>
            <a:off x="609600" y="4038600"/>
            <a:ext cx="2234208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533400" y="4287838"/>
            <a:ext cx="2386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Pendapat</a:t>
            </a:r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Teks</a:t>
            </a:r>
            <a:endParaRPr lang="en-US" sz="4000" b="1" dirty="0">
              <a:solidFill>
                <a:schemeClr val="bg1"/>
              </a:solidFill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1066800" y="2667000"/>
            <a:ext cx="6553200" cy="1447800"/>
          </a:xfrm>
          <a:prstGeom prst="curvedDownArrow">
            <a:avLst>
              <a:gd name="adj1" fmla="val 90526"/>
              <a:gd name="adj2" fmla="val 181053"/>
              <a:gd name="adj3" fmla="val 33333"/>
            </a:avLst>
          </a:prstGeom>
          <a:solidFill>
            <a:srgbClr val="FDEC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2514600" y="2590800"/>
            <a:ext cx="3810000" cy="21336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2920008" y="2743200"/>
            <a:ext cx="25997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200" b="1" dirty="0" err="1" smtClean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Pemikiran</a:t>
            </a:r>
            <a:r>
              <a:rPr lang="en-US" sz="4200" b="1" dirty="0" smtClean="0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+mn-cs"/>
              </a:rPr>
              <a:t>Utama</a:t>
            </a:r>
            <a:endParaRPr lang="en-US" sz="4200" b="1" dirty="0">
              <a:solidFill>
                <a:schemeClr val="bg1"/>
              </a:solidFill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42005" name="Picture 21" descr="ted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2130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6705600" y="1828800"/>
            <a:ext cx="1981200" cy="213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ＭＳ Ｐゴシック" charset="-128"/>
                <a:cs typeface="+mn-cs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 animBg="1"/>
      <p:bldP spid="42004" grpId="0" animBg="1"/>
      <p:bldP spid="42001" grpId="0"/>
      <p:bldP spid="42006" grpId="0" animBg="1"/>
      <p:bldP spid="42006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2004:Templates:Presentations:Designs:Starfish</Template>
  <TotalTime>1225</TotalTime>
  <Words>915</Words>
  <Application>Microsoft Macintosh PowerPoint</Application>
  <PresentationFormat>On-screen Show (4:3)</PresentationFormat>
  <Paragraphs>211</Paragraphs>
  <Slides>29</Slides>
  <Notes>27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Blank Presentation</vt:lpstr>
      <vt:lpstr>Candybar</vt:lpstr>
      <vt:lpstr>1_Orbit</vt:lpstr>
      <vt:lpstr>1_Blank Presentation</vt:lpstr>
      <vt:lpstr>Homiletik: Kepandaian Berkhotbah Ekspositori (Cara Penjelasan)</vt:lpstr>
      <vt:lpstr>Apa dan Mengapa Cara  Eksposisi</vt:lpstr>
      <vt:lpstr>“Kita akan melancong minggu depan."</vt:lpstr>
      <vt:lpstr>"We will give an expository sermon"</vt:lpstr>
      <vt:lpstr>Apa yang Membuat Suatu Khotbah disebut Ekspositori?</vt:lpstr>
      <vt:lpstr>Definisi yang lebih Terperinci…</vt:lpstr>
      <vt:lpstr>Ciri-Ciri Eksposisi</vt:lpstr>
      <vt:lpstr>Ciri-Ciri Eksposisi</vt:lpstr>
      <vt:lpstr>Karakteristik dari Eksposisi</vt:lpstr>
      <vt:lpstr>Ciri-Ciri Eksposisi</vt:lpstr>
      <vt:lpstr>Ciri-Ciri Eksposisi</vt:lpstr>
      <vt:lpstr>Ringkasan Ciri-Ciri</vt:lpstr>
      <vt:lpstr>Mengapa kHotbah ekspositori penting?</vt:lpstr>
      <vt:lpstr>A. Eksposisi berdasarkan teks yang tiada keliru, yang menunjukkan kehendak Allah</vt:lpstr>
      <vt:lpstr>B. Exposisi mengajarkan Firman Tuhan dalam suasana yang ditentukan oleh Roh Kudus</vt:lpstr>
      <vt:lpstr>C. Exposisi memiliki  kekuasaan dan kekuatan mutlak</vt:lpstr>
      <vt:lpstr>How do you interpret this cartoon?</vt:lpstr>
      <vt:lpstr>D. Exposisi mengarahkan perhatian pendengar kepada Alkitab</vt:lpstr>
      <vt:lpstr>MENGAPA FIRMAN TUHAN BEGITU PENTING?</vt:lpstr>
      <vt:lpstr>Empat Hasil dari Firman Tuhan</vt:lpstr>
      <vt:lpstr>E. Exposisi menemui kebutuhan sebenar kita dari segi perawatan rohani</vt:lpstr>
      <vt:lpstr>F. Exposisi menjaga dari penafsiran Firman Tuhan yang salah</vt:lpstr>
      <vt:lpstr>G. Exposisi membenarkan khotbah dari seluruh buku dari Alkitab</vt:lpstr>
      <vt:lpstr>H. Exposisi menjimatkan masa kerana kita tidak perlu memutuskan topik apa yang akan kita sampaikan</vt:lpstr>
      <vt:lpstr>I. Exposisi memungkinkan pengkhotbah berbicara dengan iman</vt:lpstr>
      <vt:lpstr>J. Exposisi menjaga kita dari beberapa bahaya dari khotbah topikal</vt:lpstr>
      <vt:lpstr>Beberapa Bahaya dari Khotbah Topikal</vt:lpstr>
      <vt:lpstr>Black</vt:lpstr>
      <vt:lpstr>Homiletik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What and Why of Exposition</dc:title>
  <dc:creator>Rick Griffith</dc:creator>
  <cp:lastModifiedBy>Rick Griffith</cp:lastModifiedBy>
  <cp:revision>117</cp:revision>
  <dcterms:created xsi:type="dcterms:W3CDTF">2005-08-18T07:36:46Z</dcterms:created>
  <dcterms:modified xsi:type="dcterms:W3CDTF">2016-09-04T12:54:24Z</dcterms:modified>
</cp:coreProperties>
</file>